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257" r:id="rId3"/>
    <p:sldId id="260" r:id="rId4"/>
    <p:sldId id="262" r:id="rId5"/>
    <p:sldId id="279" r:id="rId6"/>
    <p:sldId id="278" r:id="rId7"/>
    <p:sldId id="281" r:id="rId8"/>
    <p:sldId id="283" r:id="rId9"/>
    <p:sldId id="288" r:id="rId10"/>
    <p:sldId id="284" r:id="rId11"/>
    <p:sldId id="289" r:id="rId12"/>
    <p:sldId id="265" r:id="rId13"/>
    <p:sldId id="287" r:id="rId14"/>
    <p:sldId id="298" r:id="rId15"/>
    <p:sldId id="261" r:id="rId16"/>
    <p:sldId id="292" r:id="rId17"/>
    <p:sldId id="290" r:id="rId18"/>
    <p:sldId id="266" r:id="rId19"/>
    <p:sldId id="296" r:id="rId20"/>
    <p:sldId id="297" r:id="rId21"/>
    <p:sldId id="264" r:id="rId22"/>
    <p:sldId id="275" r:id="rId23"/>
    <p:sldId id="277" r:id="rId24"/>
    <p:sldId id="276" r:id="rId25"/>
    <p:sldId id="270" r:id="rId26"/>
    <p:sldId id="259" r:id="rId27"/>
    <p:sldId id="269" r:id="rId28"/>
  </p:sldIdLst>
  <p:sldSz cx="9144000" cy="6858000" type="screen4x3"/>
  <p:notesSz cx="6670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67" autoAdjust="0"/>
    <p:restoredTop sz="78487" autoAdjust="0"/>
  </p:normalViewPr>
  <p:slideViewPr>
    <p:cSldViewPr>
      <p:cViewPr varScale="1">
        <p:scale>
          <a:sx n="59" d="100"/>
          <a:sy n="59" d="100"/>
        </p:scale>
        <p:origin x="864" y="-12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890626" cy="49879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778893" y="1"/>
            <a:ext cx="2890626" cy="498790"/>
          </a:xfrm>
          <a:prstGeom prst="rect">
            <a:avLst/>
          </a:prstGeom>
        </p:spPr>
        <p:txBody>
          <a:bodyPr vert="horz" lIns="91440" tIns="45720" rIns="91440" bIns="45720" rtlCol="0"/>
          <a:lstStyle>
            <a:lvl1pPr algn="r">
              <a:defRPr sz="1200"/>
            </a:lvl1pPr>
          </a:lstStyle>
          <a:p>
            <a:fld id="{FA8576C0-0E1C-4DAA-8CEC-575EE5280409}" type="datetimeFigureOut">
              <a:rPr lang="ko-KR" altLang="en-US" smtClean="0"/>
              <a:t>2015-12-07</a:t>
            </a:fld>
            <a:endParaRPr lang="ko-KR" altLang="en-US"/>
          </a:p>
        </p:txBody>
      </p:sp>
      <p:sp>
        <p:nvSpPr>
          <p:cNvPr id="4" name="바닥글 개체 틀 3"/>
          <p:cNvSpPr>
            <a:spLocks noGrp="1"/>
          </p:cNvSpPr>
          <p:nvPr>
            <p:ph type="ftr" sz="quarter" idx="2"/>
          </p:nvPr>
        </p:nvSpPr>
        <p:spPr>
          <a:xfrm>
            <a:off x="0" y="9431026"/>
            <a:ext cx="2890626" cy="498789"/>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778893" y="9431026"/>
            <a:ext cx="2890626" cy="498789"/>
          </a:xfrm>
          <a:prstGeom prst="rect">
            <a:avLst/>
          </a:prstGeom>
        </p:spPr>
        <p:txBody>
          <a:bodyPr vert="horz" lIns="91440" tIns="45720" rIns="91440" bIns="45720" rtlCol="0" anchor="b"/>
          <a:lstStyle>
            <a:lvl1pPr algn="r">
              <a:defRPr sz="1200"/>
            </a:lvl1pPr>
          </a:lstStyle>
          <a:p>
            <a:fld id="{DC91F1D1-B723-4C6F-B66A-44945E19AB96}" type="slidenum">
              <a:rPr lang="ko-KR" altLang="en-US" smtClean="0"/>
              <a:t>‹#›</a:t>
            </a:fld>
            <a:endParaRPr lang="ko-KR" altLang="en-US"/>
          </a:p>
        </p:txBody>
      </p:sp>
    </p:spTree>
    <p:extLst>
      <p:ext uri="{BB962C8B-B14F-4D97-AF65-F5344CB8AC3E}">
        <p14:creationId xmlns:p14="http://schemas.microsoft.com/office/powerpoint/2010/main" val="1610327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1"/>
            <a:ext cx="2890626" cy="496490"/>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778506" y="1"/>
            <a:ext cx="2890626" cy="496490"/>
          </a:xfrm>
          <a:prstGeom prst="rect">
            <a:avLst/>
          </a:prstGeom>
        </p:spPr>
        <p:txBody>
          <a:bodyPr vert="horz" lIns="91440" tIns="45720" rIns="91440" bIns="45720" rtlCol="0"/>
          <a:lstStyle>
            <a:lvl1pPr algn="r">
              <a:defRPr sz="1200"/>
            </a:lvl1pPr>
          </a:lstStyle>
          <a:p>
            <a:fld id="{D5E594CE-666F-4D96-B2EA-C9826E7E014C}" type="datetimeFigureOut">
              <a:rPr lang="cs-CZ" smtClean="0"/>
              <a:t>7.12.2015</a:t>
            </a:fld>
            <a:endParaRPr lang="cs-CZ"/>
          </a:p>
        </p:txBody>
      </p:sp>
      <p:sp>
        <p:nvSpPr>
          <p:cNvPr id="4" name="Zástupný symbol pro obrázek snímku 3"/>
          <p:cNvSpPr>
            <a:spLocks noGrp="1" noRot="1" noChangeAspect="1"/>
          </p:cNvSpPr>
          <p:nvPr>
            <p:ph type="sldImg" idx="2"/>
          </p:nvPr>
        </p:nvSpPr>
        <p:spPr>
          <a:xfrm>
            <a:off x="852488" y="744538"/>
            <a:ext cx="4965700" cy="3724275"/>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67068" y="4716662"/>
            <a:ext cx="5336540" cy="4468415"/>
          </a:xfrm>
          <a:prstGeom prst="rect">
            <a:avLst/>
          </a:prstGeom>
        </p:spPr>
        <p:txBody>
          <a:bodyPr vert="horz" lIns="91440" tIns="45720" rIns="91440" bIns="45720" rtlCol="0">
            <a:normAutofit/>
          </a:body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zápatí 5"/>
          <p:cNvSpPr>
            <a:spLocks noGrp="1"/>
          </p:cNvSpPr>
          <p:nvPr>
            <p:ph type="ftr" sz="quarter" idx="4"/>
          </p:nvPr>
        </p:nvSpPr>
        <p:spPr>
          <a:xfrm>
            <a:off x="0" y="9431600"/>
            <a:ext cx="2890626" cy="496490"/>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778506" y="9431600"/>
            <a:ext cx="2890626" cy="496490"/>
          </a:xfrm>
          <a:prstGeom prst="rect">
            <a:avLst/>
          </a:prstGeom>
        </p:spPr>
        <p:txBody>
          <a:bodyPr vert="horz" lIns="91440" tIns="45720" rIns="91440" bIns="45720" rtlCol="0" anchor="b"/>
          <a:lstStyle>
            <a:lvl1pPr algn="r">
              <a:defRPr sz="1200"/>
            </a:lvl1pPr>
          </a:lstStyle>
          <a:p>
            <a:fld id="{8DC033A9-C0F3-4915-934B-7FDDFBAF229A}" type="slidenum">
              <a:rPr lang="cs-CZ" smtClean="0"/>
              <a:t>‹#›</a:t>
            </a:fld>
            <a:endParaRPr lang="cs-CZ"/>
          </a:p>
        </p:txBody>
      </p:sp>
    </p:spTree>
    <p:extLst>
      <p:ext uri="{BB962C8B-B14F-4D97-AF65-F5344CB8AC3E}">
        <p14:creationId xmlns:p14="http://schemas.microsoft.com/office/powerpoint/2010/main" val="182516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Good afternoon, it is an honor for us to present you our project,</a:t>
            </a:r>
            <a:r>
              <a:rPr lang="en-US" baseline="0" dirty="0" smtClean="0"/>
              <a:t> which is called “Child guard system”.</a:t>
            </a:r>
            <a:endParaRPr lang="en-US" dirty="0" smtClean="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1</a:t>
            </a:fld>
            <a:endParaRPr lang="cs-CZ"/>
          </a:p>
        </p:txBody>
      </p:sp>
    </p:spTree>
    <p:extLst>
      <p:ext uri="{BB962C8B-B14F-4D97-AF65-F5344CB8AC3E}">
        <p14:creationId xmlns:p14="http://schemas.microsoft.com/office/powerpoint/2010/main" val="301153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10</a:t>
            </a:fld>
            <a:endParaRPr lang="cs-CZ"/>
          </a:p>
        </p:txBody>
      </p:sp>
    </p:spTree>
    <p:extLst>
      <p:ext uri="{BB962C8B-B14F-4D97-AF65-F5344CB8AC3E}">
        <p14:creationId xmlns:p14="http://schemas.microsoft.com/office/powerpoint/2010/main" val="356467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DC033A9-C0F3-4915-934B-7FDDFBAF229A}" type="slidenum">
              <a:rPr lang="cs-CZ" smtClean="0"/>
              <a:t>11</a:t>
            </a:fld>
            <a:endParaRPr lang="cs-CZ"/>
          </a:p>
        </p:txBody>
      </p:sp>
    </p:spTree>
    <p:extLst>
      <p:ext uri="{BB962C8B-B14F-4D97-AF65-F5344CB8AC3E}">
        <p14:creationId xmlns:p14="http://schemas.microsoft.com/office/powerpoint/2010/main" val="1320914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12</a:t>
            </a:fld>
            <a:endParaRPr lang="cs-CZ"/>
          </a:p>
        </p:txBody>
      </p:sp>
    </p:spTree>
    <p:extLst>
      <p:ext uri="{BB962C8B-B14F-4D97-AF65-F5344CB8AC3E}">
        <p14:creationId xmlns:p14="http://schemas.microsoft.com/office/powerpoint/2010/main" val="4101935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13</a:t>
            </a:fld>
            <a:endParaRPr lang="cs-CZ"/>
          </a:p>
        </p:txBody>
      </p:sp>
    </p:spTree>
    <p:extLst>
      <p:ext uri="{BB962C8B-B14F-4D97-AF65-F5344CB8AC3E}">
        <p14:creationId xmlns:p14="http://schemas.microsoft.com/office/powerpoint/2010/main" val="347508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Architecture of our system is following. </a:t>
            </a:r>
            <a:r>
              <a:rPr lang="en-US" dirty="0" err="1" smtClean="0"/>
              <a:t>Arduino</a:t>
            </a:r>
            <a:r>
              <a:rPr lang="en-US" dirty="0" smtClean="0"/>
              <a:t> at home monitors children, sends information to server which</a:t>
            </a:r>
            <a:r>
              <a:rPr lang="en-US" baseline="0" dirty="0" smtClean="0"/>
              <a:t> stores the incoming data in database and also interact with parents trough the mobile application.</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14</a:t>
            </a:fld>
            <a:endParaRPr lang="cs-CZ"/>
          </a:p>
        </p:txBody>
      </p:sp>
    </p:spTree>
    <p:extLst>
      <p:ext uri="{BB962C8B-B14F-4D97-AF65-F5344CB8AC3E}">
        <p14:creationId xmlns:p14="http://schemas.microsoft.com/office/powerpoint/2010/main" val="304018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For the</a:t>
            </a:r>
            <a:r>
              <a:rPr lang="en-US" baseline="0" dirty="0" smtClean="0"/>
              <a:t> purpose of our project we’ve decided to use these technologies. </a:t>
            </a:r>
            <a:r>
              <a:rPr lang="en-US" baseline="0" dirty="0" err="1" smtClean="0"/>
              <a:t>Arduino</a:t>
            </a:r>
            <a:r>
              <a:rPr lang="en-US" baseline="0" dirty="0" smtClean="0"/>
              <a:t> micro </a:t>
            </a:r>
            <a:r>
              <a:rPr lang="en-US" baseline="0" dirty="0" err="1" smtClean="0"/>
              <a:t>controllel</a:t>
            </a:r>
            <a:r>
              <a:rPr lang="en-US" baseline="0" dirty="0" smtClean="0"/>
              <a:t> for managing sensors at home, Python and </a:t>
            </a:r>
            <a:r>
              <a:rPr lang="en-US" baseline="0" dirty="0" err="1" smtClean="0"/>
              <a:t>php</a:t>
            </a:r>
            <a:r>
              <a:rPr lang="en-US" baseline="0" dirty="0" smtClean="0"/>
              <a:t> for web server (using MySQL database for data storage) and </a:t>
            </a:r>
            <a:r>
              <a:rPr lang="en-US" baseline="0" dirty="0" err="1" smtClean="0"/>
              <a:t>tizen</a:t>
            </a:r>
            <a:r>
              <a:rPr lang="en-US" baseline="0" dirty="0" smtClean="0"/>
              <a:t> based smartphone for mobile application.</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15</a:t>
            </a:fld>
            <a:endParaRPr lang="cs-CZ"/>
          </a:p>
        </p:txBody>
      </p:sp>
    </p:spTree>
    <p:extLst>
      <p:ext uri="{BB962C8B-B14F-4D97-AF65-F5344CB8AC3E}">
        <p14:creationId xmlns:p14="http://schemas.microsoft.com/office/powerpoint/2010/main" val="2529672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dirty="0" smtClean="0"/>
              <a:t>The first screen allow user to log in to his account which is paired to his children. From the second screen it is possible to reach most of the application functionality.</a:t>
            </a:r>
            <a:endParaRPr lang="ko-KR" altLang="ko-KR" sz="1200" dirty="0" smtClean="0"/>
          </a:p>
          <a:p>
            <a:endParaRPr lang="ko-KR" altLang="en-US" dirty="0"/>
          </a:p>
        </p:txBody>
      </p:sp>
      <p:sp>
        <p:nvSpPr>
          <p:cNvPr id="4" name="슬라이드 번호 개체 틀 3"/>
          <p:cNvSpPr>
            <a:spLocks noGrp="1"/>
          </p:cNvSpPr>
          <p:nvPr>
            <p:ph type="sldNum" sz="quarter" idx="10"/>
          </p:nvPr>
        </p:nvSpPr>
        <p:spPr/>
        <p:txBody>
          <a:bodyPr/>
          <a:lstStyle/>
          <a:p>
            <a:fld id="{8DC033A9-C0F3-4915-934B-7FDDFBAF229A}" type="slidenum">
              <a:rPr lang="cs-CZ" smtClean="0"/>
              <a:t>16</a:t>
            </a:fld>
            <a:endParaRPr lang="cs-CZ"/>
          </a:p>
        </p:txBody>
      </p:sp>
    </p:spTree>
    <p:extLst>
      <p:ext uri="{BB962C8B-B14F-4D97-AF65-F5344CB8AC3E}">
        <p14:creationId xmlns:p14="http://schemas.microsoft.com/office/powerpoint/2010/main" val="274792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342900" indent="-342900" latinLnBrk="1">
              <a:buFont typeface="Arial" panose="020B0604020202020204" pitchFamily="34" charset="0"/>
              <a:buChar char="•"/>
            </a:pPr>
            <a:r>
              <a:rPr lang="en-US" altLang="ko-KR" sz="1200" dirty="0" smtClean="0"/>
              <a:t>The following screen allow user to register information - his phone number, criteria for watching TV and using computer</a:t>
            </a:r>
            <a:endParaRPr lang="ko-KR" altLang="ko-KR" sz="1200" dirty="0" smtClean="0"/>
          </a:p>
          <a:p>
            <a:pPr marL="342900" indent="-342900" latinLnBrk="1">
              <a:buFont typeface="Arial" panose="020B0604020202020204" pitchFamily="34" charset="0"/>
              <a:buChar char="•"/>
            </a:pPr>
            <a:r>
              <a:rPr lang="en-US" altLang="ko-KR" sz="1200" dirty="0" smtClean="0"/>
              <a:t>The monitoring function shows information on a week basis, including a graph drawing a cumulated time over the week.</a:t>
            </a:r>
            <a:endParaRPr lang="ko-KR" altLang="ko-KR" sz="1200" dirty="0" smtClean="0"/>
          </a:p>
          <a:p>
            <a:pPr marL="342900" indent="-342900" latinLnBrk="1">
              <a:buFont typeface="Arial" panose="020B0604020202020204" pitchFamily="34" charset="0"/>
              <a:buChar char="•"/>
            </a:pPr>
            <a:r>
              <a:rPr lang="en-US" altLang="ko-KR" sz="1200" dirty="0" smtClean="0"/>
              <a:t>Message screen shows messages sent between the parent and the child and allow then to communicate.</a:t>
            </a:r>
            <a:endParaRPr lang="ko-KR" altLang="ko-KR" sz="1200"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17</a:t>
            </a:fld>
            <a:endParaRPr lang="cs-CZ"/>
          </a:p>
        </p:txBody>
      </p:sp>
    </p:spTree>
    <p:extLst>
      <p:ext uri="{BB962C8B-B14F-4D97-AF65-F5344CB8AC3E}">
        <p14:creationId xmlns:p14="http://schemas.microsoft.com/office/powerpoint/2010/main" val="3809610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18</a:t>
            </a:fld>
            <a:endParaRPr lang="cs-CZ"/>
          </a:p>
        </p:txBody>
      </p:sp>
    </p:spTree>
    <p:extLst>
      <p:ext uri="{BB962C8B-B14F-4D97-AF65-F5344CB8AC3E}">
        <p14:creationId xmlns:p14="http://schemas.microsoft.com/office/powerpoint/2010/main" val="1143670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19</a:t>
            </a:fld>
            <a:endParaRPr lang="cs-CZ"/>
          </a:p>
        </p:txBody>
      </p:sp>
    </p:spTree>
    <p:extLst>
      <p:ext uri="{BB962C8B-B14F-4D97-AF65-F5344CB8AC3E}">
        <p14:creationId xmlns:p14="http://schemas.microsoft.com/office/powerpoint/2010/main" val="2681387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In the beginning, we would like to tell you why this topic matters and why</a:t>
            </a:r>
            <a:r>
              <a:rPr lang="en-US" baseline="0" dirty="0" smtClean="0"/>
              <a:t> we chose it. Then we will explain you how our system might help and we will also discuss what technologies we have used and what is the architecture. At the end we will show you short demo as a demonstration.</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2</a:t>
            </a:fld>
            <a:endParaRPr lang="cs-CZ"/>
          </a:p>
        </p:txBody>
      </p:sp>
    </p:spTree>
    <p:extLst>
      <p:ext uri="{BB962C8B-B14F-4D97-AF65-F5344CB8AC3E}">
        <p14:creationId xmlns:p14="http://schemas.microsoft.com/office/powerpoint/2010/main" val="2720918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20</a:t>
            </a:fld>
            <a:endParaRPr lang="cs-CZ"/>
          </a:p>
        </p:txBody>
      </p:sp>
    </p:spTree>
    <p:extLst>
      <p:ext uri="{BB962C8B-B14F-4D97-AF65-F5344CB8AC3E}">
        <p14:creationId xmlns:p14="http://schemas.microsoft.com/office/powerpoint/2010/main" val="1727267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In</a:t>
            </a:r>
            <a:r>
              <a:rPr lang="en-US" baseline="0" dirty="0" smtClean="0"/>
              <a:t> order to provide you with deeper insight into our project lets watch a short video. People say that one picture is worth a thousand words, since there is a lot of pictures in this video we might save a lot of time of talking. (((wait until they start to laugh, otherwise say after few seconds it was a joke, supposed to be funny)))</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21</a:t>
            </a:fld>
            <a:endParaRPr lang="cs-CZ"/>
          </a:p>
        </p:txBody>
      </p:sp>
    </p:spTree>
    <p:extLst>
      <p:ext uri="{BB962C8B-B14F-4D97-AF65-F5344CB8AC3E}">
        <p14:creationId xmlns:p14="http://schemas.microsoft.com/office/powerpoint/2010/main" val="868226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In</a:t>
            </a:r>
            <a:r>
              <a:rPr lang="en-US" baseline="0" dirty="0" smtClean="0"/>
              <a:t> order to provide you with deeper insight into our project lets watch a short video. People say that one picture is worth a thousand words, since there is a lot of pictures in this video we might save a lot of time of talking. (((wait until they start to laugh, otherwise say after few seconds it was a joke, supposed to be funny)))</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22</a:t>
            </a:fld>
            <a:endParaRPr lang="cs-CZ"/>
          </a:p>
        </p:txBody>
      </p:sp>
    </p:spTree>
    <p:extLst>
      <p:ext uri="{BB962C8B-B14F-4D97-AF65-F5344CB8AC3E}">
        <p14:creationId xmlns:p14="http://schemas.microsoft.com/office/powerpoint/2010/main" val="2293444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In</a:t>
            </a:r>
            <a:r>
              <a:rPr lang="en-US" baseline="0" dirty="0" smtClean="0"/>
              <a:t> order to provide you with deeper insight into our project lets watch a short video. People say that one picture is worth a thousand words, since there is a lot of pictures in this video we might save a lot of time of talking. (((wait until they start to laugh, otherwise say after few seconds it was a joke, supposed to be funny)))</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23</a:t>
            </a:fld>
            <a:endParaRPr lang="cs-CZ"/>
          </a:p>
        </p:txBody>
      </p:sp>
    </p:spTree>
    <p:extLst>
      <p:ext uri="{BB962C8B-B14F-4D97-AF65-F5344CB8AC3E}">
        <p14:creationId xmlns:p14="http://schemas.microsoft.com/office/powerpoint/2010/main" val="1746003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In</a:t>
            </a:r>
            <a:r>
              <a:rPr lang="en-US" baseline="0" dirty="0" smtClean="0"/>
              <a:t> order to provide you with deeper insight into our project lets watch a short video. People say that one picture is worth a thousand words, since there is a lot of pictures in this video we might save a lot of time of talking. (((wait until they start to laugh, otherwise say after few seconds it was a joke, supposed to be funny)))</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24</a:t>
            </a:fld>
            <a:endParaRPr lang="cs-CZ"/>
          </a:p>
        </p:txBody>
      </p:sp>
    </p:spTree>
    <p:extLst>
      <p:ext uri="{BB962C8B-B14F-4D97-AF65-F5344CB8AC3E}">
        <p14:creationId xmlns:p14="http://schemas.microsoft.com/office/powerpoint/2010/main" val="298697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We came in touch with</a:t>
            </a:r>
            <a:r>
              <a:rPr lang="en-US" baseline="0" dirty="0" smtClean="0"/>
              <a:t> many things in this class during this semester and we have learnt a lot of things. </a:t>
            </a:r>
            <a:r>
              <a:rPr lang="en-US" baseline="0" dirty="0" err="1" smtClean="0"/>
              <a:t>IoT</a:t>
            </a:r>
            <a:r>
              <a:rPr lang="en-US" baseline="0" dirty="0" smtClean="0"/>
              <a:t> was a thing we heard about, but we have not come in touch with that yet, therefore we appreciate getting some experience about it.</a:t>
            </a:r>
          </a:p>
          <a:p>
            <a:r>
              <a:rPr lang="en-US" baseline="0" dirty="0" smtClean="0"/>
              <a:t>Also as we came trough our project we had to implement some things using different programming languages.</a:t>
            </a:r>
          </a:p>
          <a:p>
            <a:r>
              <a:rPr lang="en-US" baseline="0" dirty="0" smtClean="0"/>
              <a:t>During the semester we were learning about the importance of SE process and methods.</a:t>
            </a:r>
          </a:p>
          <a:p>
            <a:r>
              <a:rPr lang="en-US" baseline="0" dirty="0" smtClean="0"/>
              <a:t>Also this was a team project, therefore we had to communicate with each other using English, experiencing different approaches based on our different cultural background.</a:t>
            </a:r>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25</a:t>
            </a:fld>
            <a:endParaRPr lang="cs-CZ"/>
          </a:p>
        </p:txBody>
      </p:sp>
    </p:spTree>
    <p:extLst>
      <p:ext uri="{BB962C8B-B14F-4D97-AF65-F5344CB8AC3E}">
        <p14:creationId xmlns:p14="http://schemas.microsoft.com/office/powerpoint/2010/main" val="4122242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We hope our</a:t>
            </a:r>
            <a:r>
              <a:rPr lang="en-US" baseline="0" dirty="0" smtClean="0"/>
              <a:t> idea is worth the attention and that our project might actually be helpful.</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26</a:t>
            </a:fld>
            <a:endParaRPr lang="cs-CZ"/>
          </a:p>
        </p:txBody>
      </p:sp>
    </p:spTree>
    <p:extLst>
      <p:ext uri="{BB962C8B-B14F-4D97-AF65-F5344CB8AC3E}">
        <p14:creationId xmlns:p14="http://schemas.microsoft.com/office/powerpoint/2010/main" val="862578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27</a:t>
            </a:fld>
            <a:endParaRPr lang="cs-CZ"/>
          </a:p>
        </p:txBody>
      </p:sp>
    </p:spTree>
    <p:extLst>
      <p:ext uri="{BB962C8B-B14F-4D97-AF65-F5344CB8AC3E}">
        <p14:creationId xmlns:p14="http://schemas.microsoft.com/office/powerpoint/2010/main" val="2467849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In Korea nowadays due to the harsh working culture (considering</a:t>
            </a:r>
            <a:r>
              <a:rPr lang="en-US" baseline="0" dirty="0" smtClean="0"/>
              <a:t> </a:t>
            </a:r>
            <a:r>
              <a:rPr lang="en-US" dirty="0" smtClean="0"/>
              <a:t>working long hours as a must) families with</a:t>
            </a:r>
            <a:r>
              <a:rPr lang="en-US" baseline="0" dirty="0" smtClean="0"/>
              <a:t> children, where both parents work, are experiencing a serious troubles related to children. Since the children is small and cannot fully take care of itself some supervision/babysitting is required.</a:t>
            </a:r>
          </a:p>
          <a:p>
            <a:endParaRPr lang="en-US" baseline="0" dirty="0" smtClean="0"/>
          </a:p>
          <a:p>
            <a:r>
              <a:rPr lang="en-US" altLang="ko-KR" sz="1200" dirty="0" smtClean="0"/>
              <a:t>At the age of 8 children go to school. </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3</a:t>
            </a:fld>
            <a:endParaRPr lang="cs-CZ"/>
          </a:p>
        </p:txBody>
      </p:sp>
    </p:spTree>
    <p:extLst>
      <p:ext uri="{BB962C8B-B14F-4D97-AF65-F5344CB8AC3E}">
        <p14:creationId xmlns:p14="http://schemas.microsoft.com/office/powerpoint/2010/main" val="379530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baseline="0" dirty="0" smtClean="0"/>
              <a:t> Still, in many cases, there is no one to keep eye on children. These children are exposed to various threads, which every parents would like to avoid. Being aware of this situations happening might also discourage couples to have children, lowering already extremely low fertility rate (one of the smallest in the world, causing a future demographic issue of lack of people in productive age).</a:t>
            </a:r>
          </a:p>
          <a:p>
            <a:endParaRPr lang="en-US" baseline="0" dirty="0" smtClean="0"/>
          </a:p>
          <a:p>
            <a:r>
              <a:rPr lang="en-US" altLang="ko-KR" sz="1200" dirty="0" smtClean="0"/>
              <a:t>The problem is that not all parents have enough resources to pay for the academy in order to solve the issue. </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4</a:t>
            </a:fld>
            <a:endParaRPr lang="cs-CZ"/>
          </a:p>
        </p:txBody>
      </p:sp>
    </p:spTree>
    <p:extLst>
      <p:ext uri="{BB962C8B-B14F-4D97-AF65-F5344CB8AC3E}">
        <p14:creationId xmlns:p14="http://schemas.microsoft.com/office/powerpoint/2010/main" val="3254766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5</a:t>
            </a:fld>
            <a:endParaRPr lang="cs-CZ"/>
          </a:p>
        </p:txBody>
      </p:sp>
    </p:spTree>
    <p:extLst>
      <p:ext uri="{BB962C8B-B14F-4D97-AF65-F5344CB8AC3E}">
        <p14:creationId xmlns:p14="http://schemas.microsoft.com/office/powerpoint/2010/main" val="99915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en-US" dirty="0" smtClean="0"/>
              <a:t>Facing this situation we came up with an idea that could help to this group of people. We made a</a:t>
            </a:r>
            <a:r>
              <a:rPr lang="en-US" baseline="0" dirty="0" smtClean="0"/>
              <a:t> system consisting of home </a:t>
            </a:r>
            <a:r>
              <a:rPr lang="en-US" baseline="0" dirty="0" err="1" smtClean="0"/>
              <a:t>IoT</a:t>
            </a:r>
            <a:r>
              <a:rPr lang="en-US" baseline="0" dirty="0" smtClean="0"/>
              <a:t> based part and mobile application, that helps parents to keep track of their loved ones (children), knowing whether they are safe at home and what are they doing.</a:t>
            </a:r>
            <a:endParaRPr lang="cs-CZ" dirty="0"/>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6</a:t>
            </a:fld>
            <a:endParaRPr lang="cs-CZ"/>
          </a:p>
        </p:txBody>
      </p:sp>
    </p:spTree>
    <p:extLst>
      <p:ext uri="{BB962C8B-B14F-4D97-AF65-F5344CB8AC3E}">
        <p14:creationId xmlns:p14="http://schemas.microsoft.com/office/powerpoint/2010/main" val="36520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0" indent="0" latinLnBrk="1">
              <a:buNone/>
            </a:pPr>
            <a:r>
              <a:rPr lang="en-US" altLang="ko-KR" sz="1200" kern="1200" dirty="0" smtClean="0">
                <a:solidFill>
                  <a:schemeClr val="tx1"/>
                </a:solidFill>
                <a:effectLst/>
                <a:latin typeface="+mn-lt"/>
                <a:ea typeface="+mn-ea"/>
                <a:cs typeface="+mn-cs"/>
              </a:rPr>
              <a:t>a. When the child comes home and turn on the Television and computer, send the message to their parents such as "came home"," watching TV" or "playing computer". Therefore, the parents can know what the child is doing</a:t>
            </a:r>
          </a:p>
          <a:p>
            <a:pPr latinLnBrk="1"/>
            <a:r>
              <a:rPr lang="en-US" altLang="ko-KR" sz="1200" kern="1200" dirty="0" smtClean="0">
                <a:solidFill>
                  <a:schemeClr val="tx1"/>
                </a:solidFill>
                <a:effectLst/>
                <a:latin typeface="+mn-lt"/>
                <a:ea typeface="+mn-ea"/>
                <a:cs typeface="+mn-cs"/>
              </a:rPr>
              <a:t>b. Control the light in the room according to set needs, avoiding direct sunlight to child, matching the amount of light to his day-cycle.</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c. It is not good for their eyesight to watch the TV from close distance. When the child comes too close to the TV, the TV turn off automatically. If the child restore the distance, turn the TV back on.</a:t>
            </a:r>
            <a:endParaRPr lang="ko-KR" altLang="ko-KR" sz="1200" kern="1200" dirty="0" smtClean="0">
              <a:solidFill>
                <a:schemeClr val="tx1"/>
              </a:solidFill>
              <a:effectLst/>
              <a:latin typeface="+mn-lt"/>
              <a:ea typeface="+mn-ea"/>
              <a:cs typeface="+mn-cs"/>
            </a:endParaRPr>
          </a:p>
          <a:p>
            <a:pPr marL="228600" indent="-228600" latinLnBrk="1">
              <a:buAutoNum type="alphaLcPeriod"/>
            </a:pPr>
            <a:endParaRPr lang="ko-KR" altLang="ko-KR" sz="1200" kern="1200" dirty="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7</a:t>
            </a:fld>
            <a:endParaRPr lang="cs-CZ"/>
          </a:p>
        </p:txBody>
      </p:sp>
    </p:spTree>
    <p:extLst>
      <p:ext uri="{BB962C8B-B14F-4D97-AF65-F5344CB8AC3E}">
        <p14:creationId xmlns:p14="http://schemas.microsoft.com/office/powerpoint/2010/main" val="3643427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d. When the child watches the television and plays the computer, we automatically collect the data of using hours and save that to the Database table. After analyzing the data, if the child watch the television appropriately, they could get some reward from the parents. For example, if the child play the computer less than 10 hours per week, the message would be sent their parents so that could be induced to give some compensation to the child.</a:t>
            </a:r>
            <a:endParaRPr lang="ko-KR" altLang="ko-KR" sz="1200" kern="1200" dirty="0" smtClean="0">
              <a:solidFill>
                <a:schemeClr val="tx1"/>
              </a:solidFill>
              <a:effectLst/>
              <a:latin typeface="+mn-lt"/>
              <a:ea typeface="+mn-ea"/>
              <a:cs typeface="+mn-cs"/>
            </a:endParaRPr>
          </a:p>
          <a:p>
            <a:pPr marL="228600" indent="-228600" latinLnBrk="1">
              <a:buAutoNum type="alphaLcPeriod"/>
            </a:pPr>
            <a:endParaRPr lang="ko-KR" altLang="ko-KR" sz="1200" kern="1200" dirty="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DC033A9-C0F3-4915-934B-7FDDFBAF229A}" type="slidenum">
              <a:rPr lang="cs-CZ" smtClean="0"/>
              <a:t>8</a:t>
            </a:fld>
            <a:endParaRPr lang="cs-CZ"/>
          </a:p>
        </p:txBody>
      </p:sp>
    </p:spTree>
    <p:extLst>
      <p:ext uri="{BB962C8B-B14F-4D97-AF65-F5344CB8AC3E}">
        <p14:creationId xmlns:p14="http://schemas.microsoft.com/office/powerpoint/2010/main" val="2003579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Parents which represent an actor that can register information into the system, Child which represents an actor that has stayed alone at home safely and System which represents an actor that can automatically control the house and store the data into the system. Parents can register the criteria of using time, compensations, send a message to their children and receive some message from the system.</a:t>
            </a:r>
            <a:endParaRPr lang="ko-KR" altLang="ko-KR" sz="1200" kern="1200" dirty="0" smtClean="0">
              <a:solidFill>
                <a:schemeClr val="tx1"/>
              </a:solidFill>
              <a:effectLst/>
              <a:latin typeface="+mn-lt"/>
              <a:ea typeface="+mn-ea"/>
              <a:cs typeface="+mn-cs"/>
            </a:endParaRPr>
          </a:p>
          <a:p>
            <a:pPr latinLnBrk="1"/>
            <a:r>
              <a:rPr lang="en-US" altLang="ko-KR" sz="1200" kern="1200" dirty="0" smtClean="0">
                <a:solidFill>
                  <a:schemeClr val="tx1"/>
                </a:solidFill>
                <a:effectLst/>
                <a:latin typeface="+mn-lt"/>
                <a:ea typeface="+mn-ea"/>
                <a:cs typeface="+mn-cs"/>
              </a:rPr>
              <a:t>By selecting to register option in case of parents, parents will be shown menu options of to enter a cell phone number, criteria of using time and criteria the compensations. Registering or removing the information can be possible.</a:t>
            </a:r>
            <a:endParaRPr lang="ko-KR" altLang="ko-KR" sz="1200" kern="1200" dirty="0" smtClean="0">
              <a:solidFill>
                <a:schemeClr val="tx1"/>
              </a:solidFill>
              <a:effectLst/>
              <a:latin typeface="+mn-lt"/>
              <a:ea typeface="+mn-ea"/>
              <a:cs typeface="+mn-cs"/>
            </a:endParaRPr>
          </a:p>
          <a:p>
            <a:endParaRPr lang="cs-CZ" altLang="ko-KR" dirty="0" smtClean="0"/>
          </a:p>
          <a:p>
            <a:endParaRPr lang="ko-KR" altLang="en-US" dirty="0"/>
          </a:p>
        </p:txBody>
      </p:sp>
      <p:sp>
        <p:nvSpPr>
          <p:cNvPr id="4" name="슬라이드 번호 개체 틀 3"/>
          <p:cNvSpPr>
            <a:spLocks noGrp="1"/>
          </p:cNvSpPr>
          <p:nvPr>
            <p:ph type="sldNum" sz="quarter" idx="10"/>
          </p:nvPr>
        </p:nvSpPr>
        <p:spPr/>
        <p:txBody>
          <a:bodyPr/>
          <a:lstStyle/>
          <a:p>
            <a:fld id="{8DC033A9-C0F3-4915-934B-7FDDFBAF229A}" type="slidenum">
              <a:rPr lang="cs-CZ" smtClean="0"/>
              <a:t>9</a:t>
            </a:fld>
            <a:endParaRPr lang="cs-CZ"/>
          </a:p>
        </p:txBody>
      </p:sp>
    </p:spTree>
    <p:extLst>
      <p:ext uri="{BB962C8B-B14F-4D97-AF65-F5344CB8AC3E}">
        <p14:creationId xmlns:p14="http://schemas.microsoft.com/office/powerpoint/2010/main" val="3303647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7"/>
            <a:ext cx="7772400" cy="1470025"/>
          </a:xfrm>
        </p:spPr>
        <p:txBody>
          <a:bodyPr/>
          <a:lstStyle/>
          <a:p>
            <a:r>
              <a:rPr lang="ru-RU" smtClean="0"/>
              <a:t>Образец заголовка</a:t>
            </a:r>
            <a:endParaRPr lang="en-US"/>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a:p>
        </p:txBody>
      </p:sp>
      <p:sp>
        <p:nvSpPr>
          <p:cNvPr id="4" name="Дата 3"/>
          <p:cNvSpPr>
            <a:spLocks noGrp="1"/>
          </p:cNvSpPr>
          <p:nvPr>
            <p:ph type="dt" sz="half" idx="10"/>
          </p:nvPr>
        </p:nvSpPr>
        <p:spPr/>
        <p:txBody>
          <a:bodyPr/>
          <a:lstStyle/>
          <a:p>
            <a:fld id="{B34CA128-05D1-4A37-A0A0-7AC6652DEB70}" type="datetimeFigureOut">
              <a:rPr lang="en-US" smtClean="0"/>
              <a:pPr/>
              <a:t>12/7/2015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2D200F88-2DD8-4713-86BB-95E4767C039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B34CA128-05D1-4A37-A0A0-7AC6652DEB70}" type="datetimeFigureOut">
              <a:rPr lang="en-US" smtClean="0"/>
              <a:pPr/>
              <a:t>12/7/2015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2D200F88-2DD8-4713-86BB-95E4767C039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9"/>
            <a:ext cx="2057400" cy="5851525"/>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274639"/>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B34CA128-05D1-4A37-A0A0-7AC6652DEB70}" type="datetimeFigureOut">
              <a:rPr lang="en-US" smtClean="0"/>
              <a:pPr/>
              <a:t>12/7/2015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2D200F88-2DD8-4713-86BB-95E4767C039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B34CA128-05D1-4A37-A0A0-7AC6652DEB70}" type="datetimeFigureOut">
              <a:rPr lang="en-US" smtClean="0"/>
              <a:pPr/>
              <a:t>12/7/2015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2D200F88-2DD8-4713-86BB-95E4767C039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1"/>
            <a:ext cx="7772400" cy="1362076"/>
          </a:xfrm>
        </p:spPr>
        <p:txBody>
          <a:bodyPr anchor="t"/>
          <a:lstStyle>
            <a:lvl1pPr algn="l">
              <a:defRPr sz="4000" b="1" cap="all"/>
            </a:lvl1pPr>
          </a:lstStyle>
          <a:p>
            <a:r>
              <a:rPr lang="ru-RU" smtClean="0"/>
              <a:t>Образец заголовка</a:t>
            </a:r>
            <a:endParaRPr lang="en-US"/>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34CA128-05D1-4A37-A0A0-7AC6652DEB70}" type="datetimeFigureOut">
              <a:rPr lang="en-US" smtClean="0"/>
              <a:pPr/>
              <a:t>12/7/2015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2D200F88-2DD8-4713-86BB-95E4767C039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4"/>
          <p:cNvSpPr>
            <a:spLocks noGrp="1"/>
          </p:cNvSpPr>
          <p:nvPr>
            <p:ph type="dt" sz="half" idx="10"/>
          </p:nvPr>
        </p:nvSpPr>
        <p:spPr/>
        <p:txBody>
          <a:bodyPr/>
          <a:lstStyle/>
          <a:p>
            <a:fld id="{B34CA128-05D1-4A37-A0A0-7AC6652DEB70}" type="datetimeFigureOut">
              <a:rPr lang="en-US" smtClean="0"/>
              <a:pPr/>
              <a:t>12/7/2015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2D200F88-2DD8-4713-86BB-95E4767C039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en-US"/>
          </a:p>
        </p:txBody>
      </p:sp>
      <p:sp>
        <p:nvSpPr>
          <p:cNvPr id="3" name="Текст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Текст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6"/>
          <p:cNvSpPr>
            <a:spLocks noGrp="1"/>
          </p:cNvSpPr>
          <p:nvPr>
            <p:ph type="dt" sz="half" idx="10"/>
          </p:nvPr>
        </p:nvSpPr>
        <p:spPr/>
        <p:txBody>
          <a:bodyPr/>
          <a:lstStyle/>
          <a:p>
            <a:fld id="{B34CA128-05D1-4A37-A0A0-7AC6652DEB70}" type="datetimeFigureOut">
              <a:rPr lang="en-US" smtClean="0"/>
              <a:pPr/>
              <a:t>12/7/2015</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2D200F88-2DD8-4713-86BB-95E4767C039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Дата 2"/>
          <p:cNvSpPr>
            <a:spLocks noGrp="1"/>
          </p:cNvSpPr>
          <p:nvPr>
            <p:ph type="dt" sz="half" idx="10"/>
          </p:nvPr>
        </p:nvSpPr>
        <p:spPr/>
        <p:txBody>
          <a:bodyPr/>
          <a:lstStyle/>
          <a:p>
            <a:fld id="{B34CA128-05D1-4A37-A0A0-7AC6652DEB70}" type="datetimeFigureOut">
              <a:rPr lang="en-US" smtClean="0"/>
              <a:pPr/>
              <a:t>12/7/2015</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2D200F88-2DD8-4713-86BB-95E4767C039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34CA128-05D1-4A37-A0A0-7AC6652DEB70}" type="datetimeFigureOut">
              <a:rPr lang="en-US" smtClean="0"/>
              <a:pPr/>
              <a:t>12/7/2015</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2D200F88-2DD8-4713-86BB-95E4767C039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2" y="273051"/>
            <a:ext cx="3008313" cy="1162050"/>
          </a:xfrm>
        </p:spPr>
        <p:txBody>
          <a:bodyPr anchor="b"/>
          <a:lstStyle>
            <a:lvl1pPr algn="l">
              <a:defRPr sz="2000" b="1"/>
            </a:lvl1pPr>
          </a:lstStyle>
          <a:p>
            <a:r>
              <a:rPr lang="ru-RU" smtClean="0"/>
              <a:t>Образец заголовка</a:t>
            </a:r>
            <a:endParaRPr lang="en-US"/>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Текст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34CA128-05D1-4A37-A0A0-7AC6652DEB70}" type="datetimeFigureOut">
              <a:rPr lang="en-US" smtClean="0"/>
              <a:pPr/>
              <a:t>12/7/2015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2D200F88-2DD8-4713-86BB-95E4767C039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en-US"/>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34CA128-05D1-4A37-A0A0-7AC6652DEB70}" type="datetimeFigureOut">
              <a:rPr lang="en-US" smtClean="0"/>
              <a:pPr/>
              <a:t>12/7/2015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2D200F88-2DD8-4713-86BB-95E4767C039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en-US"/>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4CA128-05D1-4A37-A0A0-7AC6652DEB70}" type="datetimeFigureOut">
              <a:rPr lang="en-US" smtClean="0"/>
              <a:pPr/>
              <a:t>12/7/2015</a:t>
            </a:fld>
            <a:endParaRPr lang="en-US"/>
          </a:p>
        </p:txBody>
      </p:sp>
      <p:sp>
        <p:nvSpPr>
          <p:cNvPr id="5" name="Нижний колонтитул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200F88-2DD8-4713-86BB-95E4767C039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jpe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3.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image" Target="../media/image3.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6.png"/><Relationship Id="rId5" Type="http://schemas.openxmlformats.org/officeDocument/2006/relationships/image" Target="../media/image3.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7.png"/><Relationship Id="rId5" Type="http://schemas.openxmlformats.org/officeDocument/2006/relationships/image" Target="../media/image3.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1085880" y="4500571"/>
            <a:ext cx="7772400" cy="1470025"/>
          </a:xfrm>
        </p:spPr>
        <p:txBody>
          <a:bodyPr>
            <a:normAutofit/>
          </a:bodyPr>
          <a:lstStyle/>
          <a:p>
            <a:pPr algn="r"/>
            <a:r>
              <a:rPr lang="en-US" sz="3200" dirty="0" smtClean="0">
                <a:solidFill>
                  <a:schemeClr val="bg1"/>
                </a:solidFill>
                <a:latin typeface="Futura Md BT" pitchFamily="34" charset="0"/>
              </a:rPr>
              <a:t>Child guard system</a:t>
            </a:r>
            <a:endParaRPr lang="en-US" sz="3200" dirty="0">
              <a:solidFill>
                <a:schemeClr val="bg1"/>
              </a:solidFill>
              <a:latin typeface="Futura Md BT" pitchFamily="34" charset="0"/>
            </a:endParaRPr>
          </a:p>
        </p:txBody>
      </p:sp>
      <p:sp>
        <p:nvSpPr>
          <p:cNvPr id="6" name="Заголовок 3"/>
          <p:cNvSpPr txBox="1">
            <a:spLocks/>
          </p:cNvSpPr>
          <p:nvPr/>
        </p:nvSpPr>
        <p:spPr>
          <a:xfrm>
            <a:off x="4000496" y="6316669"/>
            <a:ext cx="4843474" cy="398479"/>
          </a:xfrm>
          <a:prstGeom prst="rect">
            <a:avLst/>
          </a:prstGeom>
        </p:spPr>
        <p:txBody>
          <a:bodyPr vert="horz" lIns="91440" tIns="45720" rIns="91440" bIns="45720" rtlCol="0" anchor="ctr">
            <a:normAutofit/>
          </a:bodyPr>
          <a:lstStyle/>
          <a:p>
            <a:pPr lvl="0">
              <a:spcBef>
                <a:spcPct val="0"/>
              </a:spcBef>
            </a:pPr>
            <a:r>
              <a:rPr lang="en-US" sz="2000" dirty="0" err="1" smtClean="0">
                <a:solidFill>
                  <a:schemeClr val="bg1"/>
                </a:solidFill>
                <a:latin typeface="Futura Md BT" pitchFamily="34" charset="0"/>
                <a:ea typeface="+mj-ea"/>
                <a:cs typeface="+mj-cs"/>
              </a:rPr>
              <a:t>Sunzu</a:t>
            </a:r>
            <a:r>
              <a:rPr lang="en-US" sz="2000" dirty="0" smtClean="0">
                <a:solidFill>
                  <a:schemeClr val="bg1"/>
                </a:solidFill>
                <a:latin typeface="Futura Md BT" pitchFamily="34" charset="0"/>
                <a:ea typeface="+mj-ea"/>
                <a:cs typeface="+mj-cs"/>
              </a:rPr>
              <a:t> Kim, </a:t>
            </a:r>
            <a:r>
              <a:rPr lang="en-US" sz="2000" dirty="0" err="1" smtClean="0">
                <a:solidFill>
                  <a:schemeClr val="bg1"/>
                </a:solidFill>
                <a:latin typeface="Futura Md BT" pitchFamily="34" charset="0"/>
                <a:ea typeface="+mj-ea"/>
                <a:cs typeface="+mj-cs"/>
              </a:rPr>
              <a:t>Jaehwan</a:t>
            </a:r>
            <a:r>
              <a:rPr lang="en-US" sz="2000" dirty="0" smtClean="0">
                <a:solidFill>
                  <a:schemeClr val="bg1"/>
                </a:solidFill>
                <a:latin typeface="Futura Md BT" pitchFamily="34" charset="0"/>
                <a:ea typeface="+mj-ea"/>
                <a:cs typeface="+mj-cs"/>
              </a:rPr>
              <a:t> Lee, </a:t>
            </a:r>
            <a:r>
              <a:rPr lang="cs-CZ" sz="2000" dirty="0" smtClean="0">
                <a:solidFill>
                  <a:schemeClr val="bg1"/>
                </a:solidFill>
                <a:latin typeface="Futura Md BT" pitchFamily="34" charset="0"/>
                <a:ea typeface="+mj-ea"/>
                <a:cs typeface="+mj-cs"/>
              </a:rPr>
              <a:t>Š</a:t>
            </a:r>
            <a:r>
              <a:rPr lang="en-US" sz="2000" dirty="0" err="1" smtClean="0">
                <a:solidFill>
                  <a:schemeClr val="bg1"/>
                </a:solidFill>
                <a:latin typeface="Futura Md BT" pitchFamily="34" charset="0"/>
                <a:ea typeface="+mj-ea"/>
                <a:cs typeface="+mj-cs"/>
              </a:rPr>
              <a:t>imon</a:t>
            </a:r>
            <a:r>
              <a:rPr lang="en-US" sz="2000" dirty="0" smtClean="0">
                <a:solidFill>
                  <a:schemeClr val="bg1"/>
                </a:solidFill>
                <a:latin typeface="Futura Md BT" pitchFamily="34" charset="0"/>
                <a:ea typeface="+mj-ea"/>
                <a:cs typeface="+mj-cs"/>
              </a:rPr>
              <a:t> </a:t>
            </a:r>
            <a:r>
              <a:rPr lang="en-US" sz="2000" dirty="0" err="1" smtClean="0">
                <a:solidFill>
                  <a:schemeClr val="bg1"/>
                </a:solidFill>
                <a:latin typeface="Futura Md BT" pitchFamily="34" charset="0"/>
                <a:ea typeface="+mj-ea"/>
                <a:cs typeface="+mj-cs"/>
              </a:rPr>
              <a:t>Hrabec</a:t>
            </a:r>
            <a:endParaRPr kumimoji="0" lang="en-US" sz="2000" b="0" i="0" u="none" strike="noStrike" kern="1200" cap="none" spc="0" normalizeH="0" baseline="0" noProof="0" dirty="0">
              <a:ln>
                <a:noFill/>
              </a:ln>
              <a:solidFill>
                <a:schemeClr val="bg1"/>
              </a:solidFill>
              <a:effectLst/>
              <a:uLnTx/>
              <a:uFillTx/>
              <a:latin typeface="Futura Md BT" pitchFamily="34" charset="0"/>
              <a:ea typeface="+mj-ea"/>
              <a:cs typeface="+mj-cs"/>
            </a:endParaRPr>
          </a:p>
        </p:txBody>
      </p:sp>
      <p:sp>
        <p:nvSpPr>
          <p:cNvPr id="7" name="Заголовок 3"/>
          <p:cNvSpPr txBox="1">
            <a:spLocks/>
          </p:cNvSpPr>
          <p:nvPr/>
        </p:nvSpPr>
        <p:spPr>
          <a:xfrm>
            <a:off x="4086244" y="5959480"/>
            <a:ext cx="4843474" cy="398479"/>
          </a:xfrm>
          <a:prstGeom prst="rect">
            <a:avLst/>
          </a:prstGeom>
        </p:spPr>
        <p:txBody>
          <a:bodyPr vert="horz" lIns="91440" tIns="45720" rIns="91440" bIns="45720" rtlCol="0" anchor="ctr">
            <a:normAutofit/>
          </a:bodyPr>
          <a:lstStyle/>
          <a:p>
            <a:pPr lvl="0">
              <a:spcBef>
                <a:spcPct val="0"/>
              </a:spcBef>
            </a:pPr>
            <a:r>
              <a:rPr lang="en-US" sz="2000" dirty="0" smtClean="0">
                <a:solidFill>
                  <a:schemeClr val="bg1"/>
                </a:solidFill>
                <a:latin typeface="Futura Md BT" pitchFamily="34" charset="0"/>
                <a:ea typeface="+mj-ea"/>
                <a:cs typeface="+mj-cs"/>
              </a:rPr>
              <a:t>Advanced SE class team project, team 4</a:t>
            </a:r>
            <a:endParaRPr kumimoji="0" lang="en-US" sz="2000" b="0" i="0" u="none" strike="noStrike" kern="1200" cap="none" spc="0" normalizeH="0" baseline="0" noProof="0" dirty="0">
              <a:ln>
                <a:noFill/>
              </a:ln>
              <a:solidFill>
                <a:schemeClr val="bg1"/>
              </a:solidFill>
              <a:effectLst/>
              <a:uLnTx/>
              <a:uFillTx/>
              <a:latin typeface="Futura Md BT" pitchFamily="34" charset="0"/>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6" name="표 5"/>
          <p:cNvGraphicFramePr>
            <a:graphicFrameLocks noGrp="1"/>
          </p:cNvGraphicFramePr>
          <p:nvPr>
            <p:extLst>
              <p:ext uri="{D42A27DB-BD31-4B8C-83A1-F6EECF244321}">
                <p14:modId xmlns:p14="http://schemas.microsoft.com/office/powerpoint/2010/main" val="3077215748"/>
              </p:ext>
            </p:extLst>
          </p:nvPr>
        </p:nvGraphicFramePr>
        <p:xfrm>
          <a:off x="323528" y="1556792"/>
          <a:ext cx="8532440" cy="4695084"/>
        </p:xfrm>
        <a:graphic>
          <a:graphicData uri="http://schemas.openxmlformats.org/drawingml/2006/table">
            <a:tbl>
              <a:tblPr firstRow="1" bandRow="1">
                <a:tableStyleId>{3B4B98B0-60AC-42C2-AFA5-B58CD77FA1E5}</a:tableStyleId>
              </a:tblPr>
              <a:tblGrid>
                <a:gridCol w="672805"/>
                <a:gridCol w="7859635"/>
              </a:tblGrid>
              <a:tr h="384179">
                <a:tc>
                  <a:txBody>
                    <a:bodyPr/>
                    <a:lstStyle/>
                    <a:p>
                      <a:pPr latinLnBrk="1"/>
                      <a:endParaRPr lang="ko-KR" altLang="en-US" sz="2100" dirty="0"/>
                    </a:p>
                  </a:txBody>
                  <a:tcPr marL="105532" marR="105532" marT="52766" marB="52766">
                    <a:lnR w="12700" cap="flat" cmpd="sng" algn="ctr">
                      <a:solidFill>
                        <a:srgbClr val="0070C0"/>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latinLnBrk="1"/>
                      <a:r>
                        <a:rPr lang="en-US" altLang="ko-KR" sz="2100" dirty="0" smtClean="0"/>
                        <a:t>Description</a:t>
                      </a:r>
                      <a:endParaRPr lang="ko-KR" altLang="en-US" sz="2100" dirty="0"/>
                    </a:p>
                  </a:txBody>
                  <a:tcPr marL="105532" marR="105532" marT="52766" marB="52766">
                    <a:lnL w="12700" cap="flat" cmpd="sng" algn="ctr">
                      <a:solidFill>
                        <a:srgbClr val="0070C0"/>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r h="533689">
                <a:tc>
                  <a:txBody>
                    <a:bodyPr/>
                    <a:lstStyle/>
                    <a:p>
                      <a:pPr algn="ctr" latinLnBrk="1"/>
                      <a:r>
                        <a:rPr lang="en-US" altLang="ko-KR" sz="2100" dirty="0" smtClean="0"/>
                        <a:t>1.</a:t>
                      </a:r>
                      <a:endParaRPr lang="ko-KR" altLang="en-US" sz="2100" dirty="0"/>
                    </a:p>
                  </a:txBody>
                  <a:tcPr marL="105532" marR="105532" marT="52766" marB="52766">
                    <a:lnR w="12700" cap="flat" cmpd="sng" algn="ctr">
                      <a:solidFill>
                        <a:srgbClr val="0070C0"/>
                      </a:solidFill>
                      <a:prstDash val="solid"/>
                      <a:round/>
                      <a:headEnd type="none" w="med" len="med"/>
                      <a:tailEnd type="none" w="med" len="med"/>
                    </a:lnR>
                    <a:noFill/>
                  </a:tcPr>
                </a:tc>
                <a:tc>
                  <a:txBody>
                    <a:bodyPr/>
                    <a:lstStyle/>
                    <a:p>
                      <a:pPr latinLnBrk="1"/>
                      <a:r>
                        <a:rPr lang="cs-CZ" altLang="ko-KR" sz="2100" dirty="0" smtClean="0"/>
                        <a:t>Inform parent</a:t>
                      </a:r>
                      <a:r>
                        <a:rPr lang="en-US" altLang="ko-KR" sz="2100" dirty="0" smtClean="0"/>
                        <a:t>s</a:t>
                      </a:r>
                      <a:r>
                        <a:rPr lang="cs-CZ" altLang="ko-KR" sz="2100" dirty="0" smtClean="0"/>
                        <a:t> about arrival/departure of child to home</a:t>
                      </a:r>
                      <a:endParaRPr lang="ko-KR" altLang="en-US" sz="2100" dirty="0"/>
                    </a:p>
                  </a:txBody>
                  <a:tcPr marL="105532" marR="105532" marT="52766" marB="52766">
                    <a:lnL w="12700" cap="flat" cmpd="sng" algn="ctr">
                      <a:solidFill>
                        <a:srgbClr val="0070C0"/>
                      </a:solidFill>
                      <a:prstDash val="solid"/>
                      <a:round/>
                      <a:headEnd type="none" w="med" len="med"/>
                      <a:tailEnd type="none" w="med" len="med"/>
                    </a:lnL>
                    <a:noFill/>
                  </a:tcPr>
                </a:tc>
              </a:tr>
              <a:tr h="533689">
                <a:tc>
                  <a:txBody>
                    <a:bodyPr/>
                    <a:lstStyle/>
                    <a:p>
                      <a:pPr algn="ctr" latinLnBrk="1"/>
                      <a:r>
                        <a:rPr lang="en-US" altLang="ko-KR" sz="2100" dirty="0" smtClean="0"/>
                        <a:t>2.</a:t>
                      </a:r>
                      <a:endParaRPr lang="ko-KR" altLang="en-US" sz="2100" dirty="0"/>
                    </a:p>
                  </a:txBody>
                  <a:tcPr marL="105532" marR="105532" marT="52766" marB="52766">
                    <a:lnR w="12700" cap="flat" cmpd="sng" algn="ctr">
                      <a:solidFill>
                        <a:srgbClr val="0070C0"/>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cs-CZ" altLang="ko-KR" sz="2100" dirty="0" smtClean="0"/>
                        <a:t>Control light in the room where the child is</a:t>
                      </a:r>
                    </a:p>
                  </a:txBody>
                  <a:tcPr marL="105532" marR="105532" marT="52766" marB="52766">
                    <a:lnL w="12700" cap="flat" cmpd="sng" algn="ctr">
                      <a:solidFill>
                        <a:srgbClr val="0070C0"/>
                      </a:solidFill>
                      <a:prstDash val="solid"/>
                      <a:round/>
                      <a:headEnd type="none" w="med" len="med"/>
                      <a:tailEnd type="none" w="med" len="med"/>
                    </a:lnL>
                  </a:tcPr>
                </a:tc>
              </a:tr>
              <a:tr h="533689">
                <a:tc>
                  <a:txBody>
                    <a:bodyPr/>
                    <a:lstStyle/>
                    <a:p>
                      <a:pPr algn="ctr" latinLnBrk="1"/>
                      <a:r>
                        <a:rPr lang="en-US" altLang="ko-KR" sz="2100" dirty="0" smtClean="0"/>
                        <a:t>3.</a:t>
                      </a:r>
                      <a:endParaRPr lang="ko-KR" altLang="en-US" sz="2100" dirty="0"/>
                    </a:p>
                  </a:txBody>
                  <a:tcPr marL="105532" marR="105532" marT="52766" marB="52766">
                    <a:lnR w="12700" cap="flat" cmpd="sng" algn="ctr">
                      <a:solidFill>
                        <a:srgbClr val="0070C0"/>
                      </a:solidFill>
                      <a:prstDash val="solid"/>
                      <a:round/>
                      <a:headEnd type="none" w="med" len="med"/>
                      <a:tailEnd type="none" w="med" len="med"/>
                    </a:ln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cs-CZ" altLang="ko-KR" sz="2100" dirty="0" smtClean="0"/>
                        <a:t>Measure child‘s distance from TV, tur</a:t>
                      </a:r>
                      <a:r>
                        <a:rPr lang="en-US" altLang="ko-KR" sz="2100" dirty="0" smtClean="0"/>
                        <a:t>n</a:t>
                      </a:r>
                      <a:r>
                        <a:rPr lang="cs-CZ" altLang="ko-KR" sz="2100" dirty="0" smtClean="0"/>
                        <a:t>ing it on/off </a:t>
                      </a:r>
                    </a:p>
                  </a:txBody>
                  <a:tcPr marL="105532" marR="105532" marT="52766" marB="52766">
                    <a:lnL w="12700" cap="flat" cmpd="sng" algn="ctr">
                      <a:solidFill>
                        <a:srgbClr val="0070C0"/>
                      </a:solidFill>
                      <a:prstDash val="solid"/>
                      <a:round/>
                      <a:headEnd type="none" w="med" len="med"/>
                      <a:tailEnd type="none" w="med" len="med"/>
                    </a:lnL>
                    <a:noFill/>
                  </a:tcPr>
                </a:tc>
              </a:tr>
              <a:tr h="533689">
                <a:tc>
                  <a:txBody>
                    <a:bodyPr/>
                    <a:lstStyle/>
                    <a:p>
                      <a:pPr algn="ctr" latinLnBrk="1"/>
                      <a:r>
                        <a:rPr lang="en-US" altLang="ko-KR" sz="2100" dirty="0" smtClean="0"/>
                        <a:t>4.</a:t>
                      </a:r>
                      <a:endParaRPr lang="ko-KR" altLang="en-US" sz="2100" dirty="0"/>
                    </a:p>
                  </a:txBody>
                  <a:tcPr marL="105532" marR="105532" marT="52766" marB="52766">
                    <a:lnR w="12700" cap="flat" cmpd="sng" algn="ctr">
                      <a:solidFill>
                        <a:srgbClr val="0070C0"/>
                      </a:solidFill>
                      <a:prstDash val="solid"/>
                      <a:round/>
                      <a:headEnd type="none" w="med" len="med"/>
                      <a:tailEnd type="none" w="med" len="med"/>
                    </a:lnR>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cs-CZ" altLang="ko-KR" sz="2100" dirty="0" smtClean="0"/>
                        <a:t>Record the time child spends using compute</a:t>
                      </a:r>
                      <a:r>
                        <a:rPr lang="en-US" altLang="ko-KR" sz="2100" dirty="0" smtClean="0"/>
                        <a:t>r</a:t>
                      </a:r>
                      <a:endParaRPr lang="cs-CZ" altLang="ko-KR" sz="2100" dirty="0" smtClean="0"/>
                    </a:p>
                  </a:txBody>
                  <a:tcPr marL="105532" marR="105532" marT="52766" marB="52766">
                    <a:lnL w="12700" cap="flat" cmpd="sng" algn="ctr">
                      <a:solidFill>
                        <a:srgbClr val="0070C0"/>
                      </a:solidFill>
                      <a:prstDash val="solid"/>
                      <a:round/>
                      <a:headEnd type="none" w="med" len="med"/>
                      <a:tailEnd type="none" w="med" len="med"/>
                    </a:lnL>
                  </a:tcPr>
                </a:tc>
              </a:tr>
              <a:tr h="533689">
                <a:tc>
                  <a:txBody>
                    <a:bodyPr/>
                    <a:lstStyle/>
                    <a:p>
                      <a:pPr algn="ctr" latinLnBrk="1"/>
                      <a:r>
                        <a:rPr lang="en-US" altLang="ko-KR" sz="2100" dirty="0" smtClean="0"/>
                        <a:t>5.</a:t>
                      </a:r>
                      <a:endParaRPr lang="ko-KR" altLang="en-US" sz="2100" dirty="0"/>
                    </a:p>
                  </a:txBody>
                  <a:tcPr marL="105532" marR="105532" marT="52766" marB="52766">
                    <a:lnR w="12700" cap="flat" cmpd="sng" algn="ctr">
                      <a:solidFill>
                        <a:srgbClr val="0070C0"/>
                      </a:solidFill>
                      <a:prstDash val="solid"/>
                      <a:round/>
                      <a:headEnd type="none" w="med" len="med"/>
                      <a:tailEnd type="none" w="med" len="med"/>
                    </a:ln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cs-CZ" altLang="ko-KR" sz="2100" dirty="0" smtClean="0"/>
                        <a:t>Store/view measured data, including using time of device</a:t>
                      </a:r>
                    </a:p>
                  </a:txBody>
                  <a:tcPr marL="105532" marR="105532" marT="52766" marB="52766">
                    <a:lnL w="12700" cap="flat" cmpd="sng" algn="ctr">
                      <a:solidFill>
                        <a:srgbClr val="0070C0"/>
                      </a:solidFill>
                      <a:prstDash val="solid"/>
                      <a:round/>
                      <a:headEnd type="none" w="med" len="med"/>
                      <a:tailEnd type="none" w="med" len="med"/>
                    </a:lnL>
                    <a:noFill/>
                  </a:tcPr>
                </a:tc>
              </a:tr>
              <a:tr h="533689">
                <a:tc>
                  <a:txBody>
                    <a:bodyPr/>
                    <a:lstStyle/>
                    <a:p>
                      <a:pPr algn="ctr" latinLnBrk="1"/>
                      <a:r>
                        <a:rPr lang="en-US" altLang="ko-KR" sz="2100" dirty="0" smtClean="0"/>
                        <a:t>6.</a:t>
                      </a:r>
                      <a:endParaRPr lang="ko-KR" altLang="en-US" sz="2100" dirty="0"/>
                    </a:p>
                  </a:txBody>
                  <a:tcPr marL="105532" marR="105532" marT="52766" marB="52766">
                    <a:lnR w="12700" cap="flat" cmpd="sng" algn="ctr">
                      <a:solidFill>
                        <a:srgbClr val="0070C0"/>
                      </a:solidFill>
                      <a:prstDash val="solid"/>
                      <a:round/>
                      <a:headEnd type="none" w="med" len="med"/>
                      <a:tailEnd type="none" w="med" len="med"/>
                    </a:lnR>
                  </a:tcPr>
                </a:tc>
                <a:tc>
                  <a:txBody>
                    <a:bodyPr/>
                    <a:lstStyle/>
                    <a:p>
                      <a:pPr latinLnBrk="1"/>
                      <a:r>
                        <a:rPr lang="cs-CZ" altLang="ko-KR" sz="2100" dirty="0" smtClean="0"/>
                        <a:t>Offer a child compensation for given task/criteria</a:t>
                      </a:r>
                      <a:endParaRPr lang="ko-KR" altLang="en-US" sz="2100" dirty="0"/>
                    </a:p>
                  </a:txBody>
                  <a:tcPr marL="105532" marR="105532" marT="52766" marB="52766">
                    <a:lnL w="12700" cap="flat" cmpd="sng" algn="ctr">
                      <a:solidFill>
                        <a:srgbClr val="0070C0"/>
                      </a:solidFill>
                      <a:prstDash val="solid"/>
                      <a:round/>
                      <a:headEnd type="none" w="med" len="med"/>
                      <a:tailEnd type="none" w="med" len="med"/>
                    </a:lnL>
                  </a:tcPr>
                </a:tc>
              </a:tr>
              <a:tr h="533689">
                <a:tc>
                  <a:txBody>
                    <a:bodyPr/>
                    <a:lstStyle/>
                    <a:p>
                      <a:pPr algn="ctr" latinLnBrk="1"/>
                      <a:r>
                        <a:rPr lang="en-US" altLang="ko-KR" sz="2100" dirty="0" smtClean="0"/>
                        <a:t>7.</a:t>
                      </a:r>
                      <a:endParaRPr lang="ko-KR" altLang="en-US" sz="2100" dirty="0"/>
                    </a:p>
                  </a:txBody>
                  <a:tcPr marL="105532" marR="105532" marT="52766" marB="52766">
                    <a:lnR w="12700" cap="flat" cmpd="sng" algn="ctr">
                      <a:solidFill>
                        <a:srgbClr val="0070C0"/>
                      </a:solidFill>
                      <a:prstDash val="solid"/>
                      <a:round/>
                      <a:headEnd type="none" w="med" len="med"/>
                      <a:tailEnd type="none" w="med" len="med"/>
                    </a:lnR>
                    <a:noFill/>
                  </a:tcPr>
                </a:tc>
                <a:tc>
                  <a:txBody>
                    <a:bodyPr/>
                    <a:lstStyle/>
                    <a:p>
                      <a:pPr latinLnBrk="1"/>
                      <a:r>
                        <a:rPr lang="cs-CZ" altLang="ko-KR" sz="2100" dirty="0" smtClean="0"/>
                        <a:t>Log in on </a:t>
                      </a:r>
                      <a:r>
                        <a:rPr lang="en-US" altLang="ko-KR" sz="2100" dirty="0" err="1" smtClean="0"/>
                        <a:t>Tizen</a:t>
                      </a:r>
                      <a:r>
                        <a:rPr lang="cs-CZ" altLang="ko-KR" sz="2100" dirty="0" smtClean="0"/>
                        <a:t> phone using credentials</a:t>
                      </a:r>
                      <a:endParaRPr lang="ko-KR" altLang="en-US" sz="2100" dirty="0"/>
                    </a:p>
                  </a:txBody>
                  <a:tcPr marL="105532" marR="105532" marT="52766" marB="52766">
                    <a:lnL w="12700" cap="flat" cmpd="sng" algn="ctr">
                      <a:solidFill>
                        <a:srgbClr val="0070C0"/>
                      </a:solidFill>
                      <a:prstDash val="solid"/>
                      <a:round/>
                      <a:headEnd type="none" w="med" len="med"/>
                      <a:tailEnd type="none" w="med" len="med"/>
                    </a:lnL>
                    <a:noFill/>
                  </a:tcPr>
                </a:tc>
              </a:tr>
              <a:tr h="533689">
                <a:tc>
                  <a:txBody>
                    <a:bodyPr/>
                    <a:lstStyle/>
                    <a:p>
                      <a:pPr algn="ctr" latinLnBrk="1"/>
                      <a:r>
                        <a:rPr lang="en-US" altLang="ko-KR" sz="2100" dirty="0" smtClean="0"/>
                        <a:t>8.</a:t>
                      </a:r>
                      <a:endParaRPr lang="ko-KR" altLang="en-US" sz="2100" dirty="0"/>
                    </a:p>
                  </a:txBody>
                  <a:tcPr marL="105532" marR="105532" marT="52766" marB="52766">
                    <a:lnR w="12700" cap="flat" cmpd="sng" algn="ctr">
                      <a:solidFill>
                        <a:srgbClr val="0070C0"/>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latinLnBrk="1"/>
                      <a:r>
                        <a:rPr lang="cs-CZ" altLang="ko-KR" sz="2100" dirty="0" smtClean="0"/>
                        <a:t>Provide a mobile application to access the functions</a:t>
                      </a:r>
                      <a:endParaRPr lang="ko-KR" altLang="en-US" sz="2100" dirty="0"/>
                    </a:p>
                  </a:txBody>
                  <a:tcPr marL="105532" marR="105532" marT="52766" marB="52766">
                    <a:lnL w="12700" cap="flat" cmpd="sng" algn="ctr">
                      <a:solidFill>
                        <a:srgbClr val="0070C0"/>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r>
            </a:tbl>
          </a:graphicData>
        </a:graphic>
      </p:graphicFrame>
      <p:sp>
        <p:nvSpPr>
          <p:cNvPr id="5"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Requirement(cont.)</a:t>
            </a:r>
            <a:endParaRPr lang="en-US" sz="3200" dirty="0">
              <a:solidFill>
                <a:srgbClr val="00B0F0"/>
              </a:solidFill>
              <a:latin typeface="Futura Md BT" pitchFamily="34" charset="0"/>
            </a:endParaRPr>
          </a:p>
        </p:txBody>
      </p:sp>
      <p:sp>
        <p:nvSpPr>
          <p:cNvPr id="8" name="TextovéPole 4"/>
          <p:cNvSpPr txBox="1"/>
          <p:nvPr/>
        </p:nvSpPr>
        <p:spPr>
          <a:xfrm>
            <a:off x="323528" y="928258"/>
            <a:ext cx="4392488" cy="461665"/>
          </a:xfrm>
          <a:prstGeom prst="rect">
            <a:avLst/>
          </a:prstGeom>
          <a:noFill/>
        </p:spPr>
        <p:txBody>
          <a:bodyPr wrap="square" rtlCol="0">
            <a:spAutoFit/>
          </a:bodyPr>
          <a:lstStyle/>
          <a:p>
            <a:pPr marL="342900" indent="-342900" latinLnBrk="1">
              <a:buSzPct val="85000"/>
              <a:buFont typeface="Arial" panose="020B0604020202020204" pitchFamily="34" charset="0"/>
              <a:buChar char="•"/>
            </a:pPr>
            <a:r>
              <a:rPr lang="en-US" altLang="ko-KR" sz="2400" dirty="0" smtClean="0"/>
              <a:t>Customer Requirements</a:t>
            </a:r>
            <a:endParaRPr lang="ko-KR" altLang="ko-KR" sz="2400" dirty="0"/>
          </a:p>
        </p:txBody>
      </p:sp>
    </p:spTree>
    <p:extLst>
      <p:ext uri="{BB962C8B-B14F-4D97-AF65-F5344CB8AC3E}">
        <p14:creationId xmlns:p14="http://schemas.microsoft.com/office/powerpoint/2010/main" val="2551269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Goal-based modeling</a:t>
            </a:r>
            <a:endParaRPr lang="en-US" sz="3200" dirty="0">
              <a:solidFill>
                <a:srgbClr val="00B0F0"/>
              </a:solidFill>
              <a:latin typeface="Futura Md BT" pitchFamily="34" charset="0"/>
            </a:endParaRPr>
          </a:p>
        </p:txBody>
      </p:sp>
      <p:pic>
        <p:nvPicPr>
          <p:cNvPr id="5" name="그림 4"/>
          <p:cNvPicPr/>
          <p:nvPr/>
        </p:nvPicPr>
        <p:blipFill>
          <a:blip r:embed="rId3">
            <a:extLst>
              <a:ext uri="{28A0092B-C50C-407E-A947-70E740481C1C}">
                <a14:useLocalDpi xmlns:a14="http://schemas.microsoft.com/office/drawing/2010/main" val="0"/>
              </a:ext>
            </a:extLst>
          </a:blip>
          <a:stretch>
            <a:fillRect/>
          </a:stretch>
        </p:blipFill>
        <p:spPr>
          <a:xfrm>
            <a:off x="107504" y="957209"/>
            <a:ext cx="8856984" cy="5712151"/>
          </a:xfrm>
          <a:prstGeom prst="rect">
            <a:avLst/>
          </a:prstGeom>
        </p:spPr>
      </p:pic>
    </p:spTree>
    <p:extLst>
      <p:ext uri="{BB962C8B-B14F-4D97-AF65-F5344CB8AC3E}">
        <p14:creationId xmlns:p14="http://schemas.microsoft.com/office/powerpoint/2010/main" val="2472093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Functional requirement</a:t>
            </a:r>
            <a:endParaRPr lang="en-US" sz="3200" dirty="0">
              <a:solidFill>
                <a:srgbClr val="00B0F0"/>
              </a:solidFill>
              <a:latin typeface="Futura Md BT" pitchFamily="34" charset="0"/>
            </a:endParaRPr>
          </a:p>
        </p:txBody>
      </p:sp>
      <p:graphicFrame>
        <p:nvGraphicFramePr>
          <p:cNvPr id="9" name="표 8"/>
          <p:cNvGraphicFramePr>
            <a:graphicFrameLocks noGrp="1"/>
          </p:cNvGraphicFramePr>
          <p:nvPr>
            <p:extLst>
              <p:ext uri="{D42A27DB-BD31-4B8C-83A1-F6EECF244321}">
                <p14:modId xmlns:p14="http://schemas.microsoft.com/office/powerpoint/2010/main" val="167466072"/>
              </p:ext>
            </p:extLst>
          </p:nvPr>
        </p:nvGraphicFramePr>
        <p:xfrm>
          <a:off x="251520" y="836712"/>
          <a:ext cx="8064896" cy="5655414"/>
        </p:xfrm>
        <a:graphic>
          <a:graphicData uri="http://schemas.openxmlformats.org/drawingml/2006/table">
            <a:tbl>
              <a:tblPr firstRow="1" firstCol="1" bandRow="1">
                <a:tableStyleId>{3B4B98B0-60AC-42C2-AFA5-B58CD77FA1E5}</a:tableStyleId>
              </a:tblPr>
              <a:tblGrid>
                <a:gridCol w="2880320"/>
                <a:gridCol w="5184576"/>
              </a:tblGrid>
              <a:tr h="251596">
                <a:tc>
                  <a:txBody>
                    <a:bodyPr/>
                    <a:lstStyle/>
                    <a:p>
                      <a:pPr algn="ctr" latinLnBrk="1">
                        <a:lnSpc>
                          <a:spcPct val="115000"/>
                        </a:lnSpc>
                        <a:spcAft>
                          <a:spcPts val="1000"/>
                        </a:spcAft>
                      </a:pPr>
                      <a:r>
                        <a:rPr lang="en-US" sz="1400" kern="100" dirty="0">
                          <a:effectLst/>
                        </a:rPr>
                        <a:t>Features</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latinLnBrk="1">
                        <a:lnSpc>
                          <a:spcPct val="115000"/>
                        </a:lnSpc>
                        <a:spcAft>
                          <a:spcPts val="1000"/>
                        </a:spcAft>
                      </a:pPr>
                      <a:r>
                        <a:rPr lang="en-US" sz="1400" kern="100">
                          <a:effectLst/>
                        </a:rPr>
                        <a:t>Description</a:t>
                      </a:r>
                      <a:endParaRPr lang="ko-KR" sz="1400" kern="100">
                        <a:effectLst/>
                        <a:latin typeface="+mn-lt"/>
                        <a:ea typeface="맑은 고딕" panose="020B0503020000020004" pitchFamily="50" charset="-127"/>
                        <a:cs typeface="Times New Roman" panose="02020603050405020304" pitchFamily="18" charset="0"/>
                      </a:endParaRPr>
                    </a:p>
                  </a:txBody>
                  <a:tcPr marL="48839" marR="48839" marT="0"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r>
              <a:tr h="251596">
                <a:tc rowSpan="2">
                  <a:txBody>
                    <a:bodyPr/>
                    <a:lstStyle/>
                    <a:p>
                      <a:pPr lvl="0" algn="l" latinLnBrk="1">
                        <a:lnSpc>
                          <a:spcPct val="115000"/>
                        </a:lnSpc>
                        <a:spcAft>
                          <a:spcPts val="1000"/>
                        </a:spcAft>
                      </a:pPr>
                      <a:r>
                        <a:rPr lang="en-US" sz="1400" kern="100" dirty="0" smtClean="0">
                          <a:effectLst/>
                        </a:rPr>
                        <a:t>  User </a:t>
                      </a:r>
                      <a:r>
                        <a:rPr lang="en-US" sz="1400" kern="100" dirty="0">
                          <a:effectLst/>
                        </a:rPr>
                        <a:t>login</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no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noFill/>
                  </a:tcPr>
                </a:tc>
                <a:tc>
                  <a:txBody>
                    <a:bodyPr/>
                    <a:lstStyle/>
                    <a:p>
                      <a:pPr algn="just" latinLnBrk="1">
                        <a:lnSpc>
                          <a:spcPct val="115000"/>
                        </a:lnSpc>
                        <a:spcAft>
                          <a:spcPts val="1000"/>
                        </a:spcAft>
                      </a:pPr>
                      <a:r>
                        <a:rPr lang="en-US" sz="1400" kern="100" dirty="0">
                          <a:effectLst/>
                        </a:rPr>
                        <a:t>Login state</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rgbClr val="0070C0"/>
                      </a:solidFill>
                      <a:prstDash val="solid"/>
                      <a:round/>
                      <a:headEnd type="none" w="med" len="med"/>
                      <a:tailEnd type="none" w="med" len="med"/>
                    </a:lnB>
                    <a:noFill/>
                  </a:tcPr>
                </a:tc>
              </a:tr>
              <a:tr h="576928">
                <a:tc vMerge="1">
                  <a:txBody>
                    <a:bodyPr/>
                    <a:lstStyle/>
                    <a:p>
                      <a:pPr latinLnBrk="1"/>
                      <a:endParaRPr lang="ko-KR" altLang="en-US"/>
                    </a:p>
                  </a:txBody>
                  <a:tcPr/>
                </a:tc>
                <a:tc>
                  <a:txBody>
                    <a:bodyPr/>
                    <a:lstStyle/>
                    <a:p>
                      <a:pPr algn="just" latinLnBrk="1">
                        <a:lnSpc>
                          <a:spcPct val="115000"/>
                        </a:lnSpc>
                        <a:spcAft>
                          <a:spcPts val="1000"/>
                        </a:spcAft>
                      </a:pPr>
                      <a:r>
                        <a:rPr lang="en-US" sz="1400" kern="100" dirty="0">
                          <a:effectLst/>
                        </a:rPr>
                        <a:t>Parents can quickly and safely login using the system authentication </a:t>
                      </a:r>
                      <a:r>
                        <a:rPr lang="en-US" sz="1400" kern="100" dirty="0" smtClean="0">
                          <a:effectLst/>
                        </a:rPr>
                        <a:t> within </a:t>
                      </a:r>
                      <a:r>
                        <a:rPr lang="en-US" sz="1400" kern="100" dirty="0">
                          <a:effectLst/>
                        </a:rPr>
                        <a:t>registered member.</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251596">
                <a:tc rowSpan="2">
                  <a:txBody>
                    <a:bodyPr/>
                    <a:lstStyle/>
                    <a:p>
                      <a:pPr lvl="0" algn="l" latinLnBrk="1">
                        <a:lnSpc>
                          <a:spcPct val="115000"/>
                        </a:lnSpc>
                        <a:spcAft>
                          <a:spcPts val="1000"/>
                        </a:spcAft>
                      </a:pPr>
                      <a:r>
                        <a:rPr lang="en-US" sz="1400" kern="100" dirty="0" smtClean="0">
                          <a:effectLst/>
                        </a:rPr>
                        <a:t>  Confirmation </a:t>
                      </a:r>
                      <a:r>
                        <a:rPr lang="en-US" sz="1400" kern="100" dirty="0">
                          <a:effectLst/>
                        </a:rPr>
                        <a:t>child</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no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just" latinLnBrk="1">
                        <a:lnSpc>
                          <a:spcPct val="115000"/>
                        </a:lnSpc>
                        <a:spcAft>
                          <a:spcPts val="1000"/>
                        </a:spcAft>
                      </a:pPr>
                      <a:r>
                        <a:rPr lang="en-US" sz="1400" kern="100" dirty="0">
                          <a:effectLst/>
                        </a:rPr>
                        <a:t>Confirms child state</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r>
              <a:tr h="324468">
                <a:tc vMerge="1">
                  <a:txBody>
                    <a:bodyPr/>
                    <a:lstStyle/>
                    <a:p>
                      <a:pPr latinLnBrk="1"/>
                      <a:endParaRPr lang="ko-KR" altLang="en-US"/>
                    </a:p>
                  </a:txBody>
                  <a:tcPr/>
                </a:tc>
                <a:tc>
                  <a:txBody>
                    <a:bodyPr/>
                    <a:lstStyle/>
                    <a:p>
                      <a:pPr algn="just" latinLnBrk="1">
                        <a:lnSpc>
                          <a:spcPct val="115000"/>
                        </a:lnSpc>
                        <a:spcAft>
                          <a:spcPts val="1000"/>
                        </a:spcAft>
                      </a:pPr>
                      <a:r>
                        <a:rPr lang="en-US" sz="1400" kern="100" dirty="0">
                          <a:effectLst/>
                        </a:rPr>
                        <a:t>When child comes home, it sends a message to his/her parents.</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251596">
                <a:tc rowSpan="2">
                  <a:txBody>
                    <a:bodyPr/>
                    <a:lstStyle/>
                    <a:p>
                      <a:pPr lvl="0" algn="l" latinLnBrk="1">
                        <a:lnSpc>
                          <a:spcPct val="115000"/>
                        </a:lnSpc>
                        <a:spcAft>
                          <a:spcPts val="1000"/>
                        </a:spcAft>
                      </a:pPr>
                      <a:r>
                        <a:rPr lang="en-US" sz="1400" kern="100" dirty="0" smtClean="0">
                          <a:effectLst/>
                        </a:rPr>
                        <a:t>  Control </a:t>
                      </a:r>
                      <a:r>
                        <a:rPr lang="en-US" sz="1400" kern="100" dirty="0">
                          <a:effectLst/>
                        </a:rPr>
                        <a:t>the brightness of light</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no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just" latinLnBrk="1">
                        <a:lnSpc>
                          <a:spcPct val="115000"/>
                        </a:lnSpc>
                        <a:spcAft>
                          <a:spcPts val="1000"/>
                        </a:spcAft>
                      </a:pPr>
                      <a:r>
                        <a:rPr lang="en-US" sz="1400" kern="100" dirty="0">
                          <a:effectLst/>
                        </a:rPr>
                        <a:t>Controls the light state</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r>
              <a:tr h="612500">
                <a:tc vMerge="1">
                  <a:txBody>
                    <a:bodyPr/>
                    <a:lstStyle/>
                    <a:p>
                      <a:pPr latinLnBrk="1"/>
                      <a:endParaRPr lang="ko-KR" altLang="en-US"/>
                    </a:p>
                  </a:txBody>
                  <a:tcPr/>
                </a:tc>
                <a:tc>
                  <a:txBody>
                    <a:bodyPr/>
                    <a:lstStyle/>
                    <a:p>
                      <a:pPr algn="just" latinLnBrk="1">
                        <a:lnSpc>
                          <a:spcPct val="115000"/>
                        </a:lnSpc>
                        <a:spcAft>
                          <a:spcPts val="1000"/>
                        </a:spcAft>
                      </a:pPr>
                      <a:r>
                        <a:rPr lang="en-US" sz="1400" kern="100" dirty="0">
                          <a:effectLst/>
                        </a:rPr>
                        <a:t>Controls the light in the room according to set needs, avoiding </a:t>
                      </a:r>
                      <a:r>
                        <a:rPr lang="en-US" sz="1400" kern="100" dirty="0" smtClean="0">
                          <a:effectLst/>
                        </a:rPr>
                        <a:t>direct  </a:t>
                      </a:r>
                      <a:r>
                        <a:rPr lang="en-US" sz="1400" kern="100" dirty="0">
                          <a:effectLst/>
                        </a:rPr>
                        <a:t>sunlight to the child.</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251596">
                <a:tc rowSpan="2">
                  <a:txBody>
                    <a:bodyPr/>
                    <a:lstStyle/>
                    <a:p>
                      <a:pPr lvl="0" algn="l" latinLnBrk="1">
                        <a:lnSpc>
                          <a:spcPct val="115000"/>
                        </a:lnSpc>
                        <a:spcAft>
                          <a:spcPts val="1000"/>
                        </a:spcAft>
                      </a:pPr>
                      <a:r>
                        <a:rPr lang="en-US" sz="1400" kern="100" dirty="0" smtClean="0">
                          <a:effectLst/>
                        </a:rPr>
                        <a:t>  Checking </a:t>
                      </a:r>
                      <a:r>
                        <a:rPr lang="en-US" sz="1400" kern="100" dirty="0">
                          <a:effectLst/>
                        </a:rPr>
                        <a:t>operation of electronics</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no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just" latinLnBrk="1">
                        <a:lnSpc>
                          <a:spcPct val="115000"/>
                        </a:lnSpc>
                        <a:spcAft>
                          <a:spcPts val="1000"/>
                        </a:spcAft>
                      </a:pPr>
                      <a:r>
                        <a:rPr lang="en-US" sz="1400" kern="100" dirty="0">
                          <a:effectLst/>
                        </a:rPr>
                        <a:t>Checks the electronics state</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r>
              <a:tr h="540492">
                <a:tc vMerge="1">
                  <a:txBody>
                    <a:bodyPr/>
                    <a:lstStyle/>
                    <a:p>
                      <a:pPr latinLnBrk="1"/>
                      <a:endParaRPr lang="ko-KR" altLang="en-US"/>
                    </a:p>
                  </a:txBody>
                  <a:tcPr/>
                </a:tc>
                <a:tc>
                  <a:txBody>
                    <a:bodyPr/>
                    <a:lstStyle/>
                    <a:p>
                      <a:pPr algn="just" latinLnBrk="1">
                        <a:lnSpc>
                          <a:spcPct val="115000"/>
                        </a:lnSpc>
                        <a:spcAft>
                          <a:spcPts val="1000"/>
                        </a:spcAft>
                      </a:pPr>
                      <a:r>
                        <a:rPr lang="en-US" sz="1400" kern="100" dirty="0">
                          <a:effectLst/>
                        </a:rPr>
                        <a:t>If child uses the TV or computer, it automatically checks the devices </a:t>
                      </a:r>
                      <a:r>
                        <a:rPr lang="en-US" sz="1400" kern="100" dirty="0" smtClean="0">
                          <a:effectLst/>
                        </a:rPr>
                        <a:t>   and </a:t>
                      </a:r>
                      <a:r>
                        <a:rPr lang="en-US" sz="1400" kern="100" dirty="0">
                          <a:effectLst/>
                        </a:rPr>
                        <a:t>sends a message. </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251596">
                <a:tc rowSpan="2">
                  <a:txBody>
                    <a:bodyPr/>
                    <a:lstStyle/>
                    <a:p>
                      <a:pPr lvl="0" algn="l" latinLnBrk="1">
                        <a:lnSpc>
                          <a:spcPct val="115000"/>
                        </a:lnSpc>
                        <a:spcAft>
                          <a:spcPts val="1000"/>
                        </a:spcAft>
                      </a:pPr>
                      <a:r>
                        <a:rPr lang="en-US" sz="1400" kern="100" dirty="0" smtClean="0">
                          <a:effectLst/>
                        </a:rPr>
                        <a:t>  Automatically </a:t>
                      </a:r>
                      <a:r>
                        <a:rPr lang="en-US" sz="1400" kern="100" dirty="0">
                          <a:effectLst/>
                        </a:rPr>
                        <a:t>turn on/off the TV</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no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just" latinLnBrk="1">
                        <a:lnSpc>
                          <a:spcPct val="115000"/>
                        </a:lnSpc>
                        <a:spcAft>
                          <a:spcPts val="1000"/>
                        </a:spcAft>
                      </a:pPr>
                      <a:r>
                        <a:rPr lang="en-US" sz="1400" kern="100" dirty="0">
                          <a:effectLst/>
                        </a:rPr>
                        <a:t>Measures the distance</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r>
              <a:tr h="540492">
                <a:tc vMerge="1">
                  <a:txBody>
                    <a:bodyPr/>
                    <a:lstStyle/>
                    <a:p>
                      <a:pPr latinLnBrk="1"/>
                      <a:endParaRPr lang="ko-KR" altLang="en-US"/>
                    </a:p>
                  </a:txBody>
                  <a:tcPr/>
                </a:tc>
                <a:tc>
                  <a:txBody>
                    <a:bodyPr/>
                    <a:lstStyle/>
                    <a:p>
                      <a:pPr algn="just" latinLnBrk="1">
                        <a:lnSpc>
                          <a:spcPct val="115000"/>
                        </a:lnSpc>
                        <a:spcAft>
                          <a:spcPts val="1000"/>
                        </a:spcAft>
                      </a:pPr>
                      <a:r>
                        <a:rPr lang="en-US" sz="1400" kern="100" dirty="0">
                          <a:effectLst/>
                        </a:rPr>
                        <a:t>When the child comes too close to the TV, the TV   automatically turns off. If the child restore the distance, turn the TV turns back </a:t>
                      </a:r>
                      <a:r>
                        <a:rPr lang="en-US" sz="1400" kern="100" dirty="0" smtClean="0">
                          <a:effectLst/>
                        </a:rPr>
                        <a:t>on</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251596">
                <a:tc rowSpan="2">
                  <a:txBody>
                    <a:bodyPr/>
                    <a:lstStyle/>
                    <a:p>
                      <a:pPr lvl="0" algn="l" latinLnBrk="1">
                        <a:lnSpc>
                          <a:spcPct val="115000"/>
                        </a:lnSpc>
                        <a:spcAft>
                          <a:spcPts val="1000"/>
                        </a:spcAft>
                      </a:pPr>
                      <a:r>
                        <a:rPr lang="en-US" sz="1400" kern="100" dirty="0" smtClean="0">
                          <a:effectLst/>
                        </a:rPr>
                        <a:t>  Register </a:t>
                      </a:r>
                      <a:r>
                        <a:rPr lang="en-US" sz="1400" kern="100" dirty="0">
                          <a:effectLst/>
                        </a:rPr>
                        <a:t>user information</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no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just" latinLnBrk="1">
                        <a:lnSpc>
                          <a:spcPct val="115000"/>
                        </a:lnSpc>
                        <a:spcAft>
                          <a:spcPts val="1000"/>
                        </a:spcAft>
                      </a:pPr>
                      <a:r>
                        <a:rPr lang="en-US" sz="1400" kern="100" dirty="0">
                          <a:effectLst/>
                        </a:rPr>
                        <a:t>Input user information state</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r>
              <a:tr h="540492">
                <a:tc vMerge="1">
                  <a:txBody>
                    <a:bodyPr/>
                    <a:lstStyle/>
                    <a:p>
                      <a:pPr latinLnBrk="1"/>
                      <a:endParaRPr lang="ko-KR" altLang="en-US"/>
                    </a:p>
                  </a:txBody>
                  <a:tcPr/>
                </a:tc>
                <a:tc>
                  <a:txBody>
                    <a:bodyPr/>
                    <a:lstStyle/>
                    <a:p>
                      <a:pPr algn="just" latinLnBrk="1">
                        <a:lnSpc>
                          <a:spcPct val="115000"/>
                        </a:lnSpc>
                        <a:spcAft>
                          <a:spcPts val="1000"/>
                        </a:spcAft>
                      </a:pPr>
                      <a:r>
                        <a:rPr lang="en-US" sz="1400" kern="100" dirty="0">
                          <a:effectLst/>
                        </a:rPr>
                        <a:t>Information about child or parents’ phone number. Input some </a:t>
                      </a:r>
                      <a:r>
                        <a:rPr lang="en-US" sz="1400" kern="100" dirty="0" smtClean="0">
                          <a:effectLst/>
                        </a:rPr>
                        <a:t>of        </a:t>
                      </a:r>
                      <a:r>
                        <a:rPr lang="en-US" sz="1400" kern="100" dirty="0">
                          <a:effectLst/>
                        </a:rPr>
                        <a:t>compensation.</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251596">
                <a:tc rowSpan="2">
                  <a:txBody>
                    <a:bodyPr/>
                    <a:lstStyle/>
                    <a:p>
                      <a:pPr lvl="0" algn="l" latinLnBrk="1">
                        <a:lnSpc>
                          <a:spcPct val="115000"/>
                        </a:lnSpc>
                        <a:spcAft>
                          <a:spcPts val="1000"/>
                        </a:spcAft>
                      </a:pPr>
                      <a:r>
                        <a:rPr lang="en-US" sz="1400" kern="100" dirty="0" smtClean="0">
                          <a:effectLst/>
                        </a:rPr>
                        <a:t>  Monitoring</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no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latinLnBrk="1">
                        <a:lnSpc>
                          <a:spcPct val="115000"/>
                        </a:lnSpc>
                        <a:spcAft>
                          <a:spcPts val="1000"/>
                        </a:spcAft>
                      </a:pPr>
                      <a:r>
                        <a:rPr lang="en-US" sz="1400" kern="100" dirty="0">
                          <a:effectLst/>
                        </a:rPr>
                        <a:t>Monitors the information state</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r>
              <a:tr h="507274">
                <a:tc vMerge="1">
                  <a:txBody>
                    <a:bodyPr/>
                    <a:lstStyle/>
                    <a:p>
                      <a:pPr latinLnBrk="1"/>
                      <a:endParaRPr lang="ko-KR" altLang="en-US"/>
                    </a:p>
                  </a:txBody>
                  <a:tcPr/>
                </a:tc>
                <a:tc>
                  <a:txBody>
                    <a:bodyPr/>
                    <a:lstStyle/>
                    <a:p>
                      <a:pPr algn="just" latinLnBrk="1">
                        <a:lnSpc>
                          <a:spcPct val="115000"/>
                        </a:lnSpc>
                        <a:spcAft>
                          <a:spcPts val="1000"/>
                        </a:spcAft>
                      </a:pPr>
                      <a:r>
                        <a:rPr lang="en-US" sz="1400" kern="100" dirty="0">
                          <a:effectLst/>
                        </a:rPr>
                        <a:t>Parents confirm the time a child used the computer or TV for a week.</a:t>
                      </a:r>
                      <a:endParaRPr lang="ko-KR" sz="1400" kern="100" dirty="0">
                        <a:effectLst/>
                        <a:latin typeface="+mn-lt"/>
                        <a:ea typeface="맑은 고딕" panose="020B0503020000020004" pitchFamily="50" charset="-127"/>
                        <a:cs typeface="Times New Roman" panose="02020603050405020304" pitchFamily="18" charset="0"/>
                      </a:endParaRPr>
                    </a:p>
                  </a:txBody>
                  <a:tcPr marL="48839" marR="48839" marT="0" marB="0" anchor="ctr">
                    <a:lnL w="12700" cap="flat" cmpd="sng" algn="ctr">
                      <a:solidFill>
                        <a:srgbClr val="0070C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Non-functional requirement</a:t>
            </a:r>
            <a:endParaRPr lang="en-US" sz="3200" dirty="0">
              <a:solidFill>
                <a:srgbClr val="00B0F0"/>
              </a:solidFill>
              <a:latin typeface="Futura Md BT" pitchFamily="34" charset="0"/>
            </a:endParaRPr>
          </a:p>
        </p:txBody>
      </p:sp>
      <p:sp>
        <p:nvSpPr>
          <p:cNvPr id="2" name="직사각형 1"/>
          <p:cNvSpPr/>
          <p:nvPr/>
        </p:nvSpPr>
        <p:spPr>
          <a:xfrm>
            <a:off x="251520" y="764704"/>
            <a:ext cx="4161656" cy="4816703"/>
          </a:xfrm>
          <a:prstGeom prst="rect">
            <a:avLst/>
          </a:prstGeom>
        </p:spPr>
        <p:txBody>
          <a:bodyPr wrap="square">
            <a:spAutoFit/>
          </a:bodyPr>
          <a:lstStyle/>
          <a:p>
            <a:pPr marL="342900" lvl="0" indent="-342900">
              <a:spcAft>
                <a:spcPts val="0"/>
              </a:spcAft>
              <a:buFont typeface="Wingdings" panose="05000000000000000000" pitchFamily="2" charset="2"/>
              <a:buChar char=""/>
            </a:pPr>
            <a:r>
              <a:rPr lang="en-US" altLang="ko-KR" sz="1100" b="1" dirty="0">
                <a:solidFill>
                  <a:srgbClr val="000000"/>
                </a:solidFill>
              </a:rPr>
              <a:t>Interface </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Interface shall contain menus where parents can enter the information. </a:t>
            </a:r>
            <a:endParaRPr lang="ko-KR" altLang="ko-KR" sz="1100" dirty="0">
              <a:solidFill>
                <a:srgbClr val="000000"/>
              </a:solidFill>
            </a:endParaRPr>
          </a:p>
          <a:p>
            <a:pPr indent="139700">
              <a:spcAft>
                <a:spcPts val="0"/>
              </a:spcAft>
            </a:pPr>
            <a:r>
              <a:rPr lang="en-US" altLang="ko-KR" sz="1100" dirty="0">
                <a:solidFill>
                  <a:srgbClr val="000000"/>
                </a:solidFill>
              </a:rPr>
              <a:t> </a:t>
            </a:r>
            <a:endParaRPr lang="ko-KR" altLang="ko-KR" sz="1100" dirty="0">
              <a:solidFill>
                <a:srgbClr val="000000"/>
              </a:solidFill>
            </a:endParaRPr>
          </a:p>
          <a:p>
            <a:pPr marL="342900" lvl="0" indent="-342900">
              <a:spcAft>
                <a:spcPts val="0"/>
              </a:spcAft>
              <a:buFont typeface="Wingdings" panose="05000000000000000000" pitchFamily="2" charset="2"/>
              <a:buChar char=""/>
            </a:pPr>
            <a:r>
              <a:rPr lang="en-US" altLang="ko-KR" sz="1100" b="1" dirty="0">
                <a:solidFill>
                  <a:srgbClr val="000000"/>
                </a:solidFill>
              </a:rPr>
              <a:t>Physical</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systems requires network connection in order to serve its functions</a:t>
            </a:r>
            <a:endParaRPr lang="ko-KR" altLang="ko-KR" sz="1100" dirty="0">
              <a:solidFill>
                <a:srgbClr val="000000"/>
              </a:solidFill>
            </a:endParaRPr>
          </a:p>
          <a:p>
            <a:pPr marL="717550">
              <a:spcAft>
                <a:spcPts val="0"/>
              </a:spcAft>
            </a:pPr>
            <a:r>
              <a:rPr lang="en-US" altLang="ko-KR" sz="1100" dirty="0">
                <a:solidFill>
                  <a:srgbClr val="000000"/>
                </a:solidFill>
              </a:rPr>
              <a:t> </a:t>
            </a:r>
            <a:endParaRPr lang="ko-KR" altLang="ko-KR" sz="1100" dirty="0">
              <a:solidFill>
                <a:srgbClr val="000000"/>
              </a:solidFill>
            </a:endParaRPr>
          </a:p>
          <a:p>
            <a:pPr marL="342900" lvl="0" indent="-342900">
              <a:spcAft>
                <a:spcPts val="0"/>
              </a:spcAft>
              <a:buFont typeface="Wingdings" panose="05000000000000000000" pitchFamily="2" charset="2"/>
              <a:buChar char=""/>
            </a:pPr>
            <a:r>
              <a:rPr lang="en-US" altLang="ko-KR" sz="1100" b="1" dirty="0">
                <a:solidFill>
                  <a:srgbClr val="000000"/>
                </a:solidFill>
              </a:rPr>
              <a:t>Design</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application will be done as a mobile application.</a:t>
            </a:r>
            <a:endParaRPr lang="ko-KR" altLang="ko-KR" sz="1100" dirty="0">
              <a:solidFill>
                <a:srgbClr val="000000"/>
              </a:solidFill>
            </a:endParaRPr>
          </a:p>
          <a:p>
            <a:pPr indent="66675">
              <a:spcAft>
                <a:spcPts val="0"/>
              </a:spcAft>
            </a:pPr>
            <a:r>
              <a:rPr lang="en-US" altLang="ko-KR" sz="1100" dirty="0">
                <a:solidFill>
                  <a:srgbClr val="000000"/>
                </a:solidFill>
              </a:rPr>
              <a:t> </a:t>
            </a:r>
            <a:endParaRPr lang="ko-KR" altLang="ko-KR" sz="1100" dirty="0">
              <a:solidFill>
                <a:srgbClr val="000000"/>
              </a:solidFill>
            </a:endParaRPr>
          </a:p>
          <a:p>
            <a:pPr marL="342900" lvl="0" indent="-342900">
              <a:spcAft>
                <a:spcPts val="0"/>
              </a:spcAft>
              <a:buFont typeface="Wingdings" panose="05000000000000000000" pitchFamily="2" charset="2"/>
              <a:buChar char=""/>
            </a:pPr>
            <a:r>
              <a:rPr lang="en-US" altLang="ko-KR" sz="1100" b="1" dirty="0">
                <a:solidFill>
                  <a:srgbClr val="000000"/>
                </a:solidFill>
              </a:rPr>
              <a:t>Implementation</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shall use Tizen operating system.</a:t>
            </a:r>
            <a:endParaRPr lang="ko-KR" altLang="ko-KR" sz="1100"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shall use Arduino </a:t>
            </a:r>
            <a:r>
              <a:rPr lang="en-US" altLang="ko-KR" sz="1100" dirty="0" err="1">
                <a:solidFill>
                  <a:srgbClr val="000000"/>
                </a:solidFill>
              </a:rPr>
              <a:t>uno</a:t>
            </a:r>
            <a:r>
              <a:rPr lang="en-US" altLang="ko-KR" sz="1100" dirty="0">
                <a:solidFill>
                  <a:srgbClr val="000000"/>
                </a:solidFill>
              </a:rPr>
              <a:t> which is based on a C-like programming language</a:t>
            </a:r>
            <a:endParaRPr lang="ko-KR" altLang="ko-KR" sz="1100" dirty="0">
              <a:solidFill>
                <a:srgbClr val="000000"/>
              </a:solidFill>
            </a:endParaRPr>
          </a:p>
          <a:p>
            <a:pPr indent="142875">
              <a:spcAft>
                <a:spcPts val="0"/>
              </a:spcAft>
            </a:pPr>
            <a:r>
              <a:rPr lang="en-US" altLang="ko-KR" sz="1100" dirty="0">
                <a:solidFill>
                  <a:srgbClr val="000000"/>
                </a:solidFill>
              </a:rPr>
              <a:t> </a:t>
            </a:r>
            <a:endParaRPr lang="ko-KR" altLang="ko-KR" sz="1100" dirty="0">
              <a:solidFill>
                <a:srgbClr val="000000"/>
              </a:solidFill>
            </a:endParaRPr>
          </a:p>
          <a:p>
            <a:pPr marL="342900" lvl="0" indent="-342900">
              <a:spcAft>
                <a:spcPts val="0"/>
              </a:spcAft>
              <a:buFont typeface="Wingdings" panose="05000000000000000000" pitchFamily="2" charset="2"/>
              <a:buChar char=""/>
            </a:pPr>
            <a:r>
              <a:rPr lang="en-US" altLang="ko-KR" sz="1100" b="1" dirty="0">
                <a:solidFill>
                  <a:srgbClr val="000000"/>
                </a:solidFill>
              </a:rPr>
              <a:t>Organization</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shall be designed using Tizen application program.</a:t>
            </a:r>
            <a:endParaRPr lang="ko-KR" altLang="ko-KR" sz="1100"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Design and modeling of the system shall utilize UML (Unified Modeling Language).</a:t>
            </a:r>
            <a:endParaRPr lang="ko-KR" altLang="ko-KR" sz="1100" dirty="0">
              <a:solidFill>
                <a:srgbClr val="000000"/>
              </a:solidFill>
            </a:endParaRPr>
          </a:p>
          <a:p>
            <a:pPr>
              <a:spcAft>
                <a:spcPts val="0"/>
              </a:spcAft>
            </a:pPr>
            <a:r>
              <a:rPr lang="en-US" altLang="ko-KR" sz="1100" dirty="0">
                <a:solidFill>
                  <a:srgbClr val="000000"/>
                </a:solidFill>
              </a:rPr>
              <a:t>  </a:t>
            </a:r>
            <a:endParaRPr lang="ko-KR" altLang="ko-KR" sz="1100" dirty="0">
              <a:solidFill>
                <a:srgbClr val="000000"/>
              </a:solidFill>
            </a:endParaRPr>
          </a:p>
          <a:p>
            <a:pPr marL="342900" lvl="0" indent="-342900">
              <a:spcAft>
                <a:spcPts val="0"/>
              </a:spcAft>
              <a:buFont typeface="Wingdings" panose="05000000000000000000" pitchFamily="2" charset="2"/>
              <a:buChar char=""/>
            </a:pPr>
            <a:r>
              <a:rPr lang="en-US" altLang="ko-KR" sz="1100" b="1" dirty="0">
                <a:solidFill>
                  <a:srgbClr val="000000"/>
                </a:solidFill>
              </a:rPr>
              <a:t>Accessibility</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interface shall be usable and easily accessible by parents who are not familiar with smartphones.</a:t>
            </a:r>
            <a:endParaRPr lang="ko-KR" altLang="ko-KR" sz="1100"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interface shall use an adequate font size to be usable by persons with limited visual acuity.</a:t>
            </a:r>
            <a:endParaRPr lang="ko-KR" altLang="ko-KR" sz="1100" dirty="0">
              <a:solidFill>
                <a:srgbClr val="000000"/>
              </a:solidFill>
            </a:endParaRPr>
          </a:p>
          <a:p>
            <a:pPr>
              <a:spcAft>
                <a:spcPts val="0"/>
              </a:spcAft>
            </a:pPr>
            <a:r>
              <a:rPr lang="en-US" altLang="ko-KR" sz="1000" dirty="0">
                <a:solidFill>
                  <a:srgbClr val="000000"/>
                </a:solidFill>
              </a:rPr>
              <a:t> </a:t>
            </a:r>
            <a:endParaRPr lang="ko-KR" altLang="ko-KR" sz="1000" dirty="0">
              <a:solidFill>
                <a:srgbClr val="000000"/>
              </a:solidFill>
            </a:endParaRPr>
          </a:p>
        </p:txBody>
      </p:sp>
      <p:sp>
        <p:nvSpPr>
          <p:cNvPr id="6" name="직사각형 5"/>
          <p:cNvSpPr/>
          <p:nvPr/>
        </p:nvSpPr>
        <p:spPr>
          <a:xfrm>
            <a:off x="4664696" y="764704"/>
            <a:ext cx="4360551" cy="5509200"/>
          </a:xfrm>
          <a:prstGeom prst="rect">
            <a:avLst/>
          </a:prstGeom>
        </p:spPr>
        <p:txBody>
          <a:bodyPr wrap="square">
            <a:spAutoFit/>
          </a:bodyPr>
          <a:lstStyle/>
          <a:p>
            <a:pPr marL="342900" lvl="0" indent="-342900">
              <a:spcAft>
                <a:spcPts val="0"/>
              </a:spcAft>
              <a:buFont typeface="Wingdings" panose="05000000000000000000" pitchFamily="2" charset="2"/>
              <a:buChar char=""/>
            </a:pPr>
            <a:r>
              <a:rPr lang="en-US" altLang="ko-KR" sz="1100" b="1" dirty="0">
                <a:solidFill>
                  <a:srgbClr val="000000"/>
                </a:solidFill>
              </a:rPr>
              <a:t>Security</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will not violate any legislation.</a:t>
            </a:r>
            <a:endParaRPr lang="ko-KR" altLang="ko-KR" sz="1100"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will only allow validated, authenticated parents to access not the child.</a:t>
            </a:r>
            <a:endParaRPr lang="ko-KR" altLang="ko-KR" sz="1100" dirty="0">
              <a:solidFill>
                <a:srgbClr val="000000"/>
              </a:solidFill>
            </a:endParaRPr>
          </a:p>
          <a:p>
            <a:pPr marL="342900" lvl="0" indent="-342900">
              <a:spcAft>
                <a:spcPts val="0"/>
              </a:spcAft>
              <a:buFont typeface="Wingdings" panose="05000000000000000000" pitchFamily="2" charset="2"/>
              <a:buChar char=""/>
            </a:pPr>
            <a:endParaRPr lang="en-US" altLang="ko-KR" sz="1100" dirty="0" smtClean="0">
              <a:solidFill>
                <a:srgbClr val="000000"/>
              </a:solidFill>
            </a:endParaRPr>
          </a:p>
          <a:p>
            <a:pPr marL="342900" lvl="0" indent="-342900">
              <a:spcAft>
                <a:spcPts val="0"/>
              </a:spcAft>
              <a:buFont typeface="Wingdings" panose="05000000000000000000" pitchFamily="2" charset="2"/>
              <a:buChar char=""/>
            </a:pPr>
            <a:r>
              <a:rPr lang="en-US" altLang="ko-KR" sz="1100" b="1" dirty="0" smtClean="0">
                <a:solidFill>
                  <a:srgbClr val="000000"/>
                </a:solidFill>
              </a:rPr>
              <a:t>Accuracy</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shall provide child’s exact arrival/departure time information to the parents – with accuracy of seconds.</a:t>
            </a:r>
            <a:endParaRPr lang="ko-KR" altLang="ko-KR" sz="1100" dirty="0">
              <a:solidFill>
                <a:srgbClr val="000000"/>
              </a:solidFill>
            </a:endParaRPr>
          </a:p>
          <a:p>
            <a:pPr>
              <a:spcAft>
                <a:spcPts val="0"/>
              </a:spcAft>
            </a:pPr>
            <a:r>
              <a:rPr lang="en-US" altLang="ko-KR" sz="1100" dirty="0">
                <a:solidFill>
                  <a:srgbClr val="000000"/>
                </a:solidFill>
              </a:rPr>
              <a:t> </a:t>
            </a:r>
            <a:endParaRPr lang="ko-KR" altLang="ko-KR" sz="1100" dirty="0">
              <a:solidFill>
                <a:srgbClr val="000000"/>
              </a:solidFill>
            </a:endParaRPr>
          </a:p>
          <a:p>
            <a:pPr marL="342900" lvl="0" indent="-342900">
              <a:spcAft>
                <a:spcPts val="0"/>
              </a:spcAft>
              <a:buFont typeface="Wingdings" panose="05000000000000000000" pitchFamily="2" charset="2"/>
              <a:buChar char=""/>
            </a:pPr>
            <a:r>
              <a:rPr lang="en-US" altLang="ko-KR" sz="1100" b="1" dirty="0">
                <a:solidFill>
                  <a:srgbClr val="000000"/>
                </a:solidFill>
              </a:rPr>
              <a:t>Efficiency</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shall be possible to use everywhere to check the data.</a:t>
            </a:r>
            <a:endParaRPr lang="ko-KR" altLang="ko-KR" sz="1100" dirty="0">
              <a:solidFill>
                <a:srgbClr val="000000"/>
              </a:solidFill>
            </a:endParaRPr>
          </a:p>
          <a:p>
            <a:pPr>
              <a:spcAft>
                <a:spcPts val="0"/>
              </a:spcAft>
            </a:pPr>
            <a:r>
              <a:rPr lang="en-US" altLang="ko-KR" sz="1100" dirty="0">
                <a:solidFill>
                  <a:srgbClr val="000000"/>
                </a:solidFill>
              </a:rPr>
              <a:t> </a:t>
            </a:r>
            <a:endParaRPr lang="ko-KR" altLang="ko-KR" sz="1100" dirty="0">
              <a:solidFill>
                <a:srgbClr val="000000"/>
              </a:solidFill>
            </a:endParaRPr>
          </a:p>
          <a:p>
            <a:pPr marL="342900" lvl="0" indent="-342900">
              <a:spcAft>
                <a:spcPts val="0"/>
              </a:spcAft>
              <a:buFont typeface="Wingdings" panose="05000000000000000000" pitchFamily="2" charset="2"/>
              <a:buChar char=""/>
            </a:pPr>
            <a:r>
              <a:rPr lang="en-US" altLang="ko-KR" sz="1100" b="1" dirty="0">
                <a:solidFill>
                  <a:srgbClr val="000000"/>
                </a:solidFill>
              </a:rPr>
              <a:t>Response</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responses shall occur within 30 seconds.</a:t>
            </a:r>
            <a:endParaRPr lang="ko-KR" altLang="ko-KR" sz="1100"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user’s requirements shall be adjusted immediately.</a:t>
            </a:r>
            <a:endParaRPr lang="ko-KR" altLang="ko-KR" sz="1100" dirty="0">
              <a:solidFill>
                <a:srgbClr val="000000"/>
              </a:solidFill>
            </a:endParaRPr>
          </a:p>
          <a:p>
            <a:pPr>
              <a:spcAft>
                <a:spcPts val="0"/>
              </a:spcAft>
            </a:pPr>
            <a:r>
              <a:rPr lang="en-US" altLang="ko-KR" sz="1100" dirty="0">
                <a:solidFill>
                  <a:srgbClr val="000000"/>
                </a:solidFill>
              </a:rPr>
              <a:t> </a:t>
            </a:r>
            <a:endParaRPr lang="ko-KR" altLang="ko-KR" sz="1100" dirty="0">
              <a:solidFill>
                <a:srgbClr val="000000"/>
              </a:solidFill>
            </a:endParaRPr>
          </a:p>
          <a:p>
            <a:pPr marL="342900" lvl="0" indent="-342900">
              <a:spcAft>
                <a:spcPts val="0"/>
              </a:spcAft>
              <a:buFont typeface="Wingdings" panose="05000000000000000000" pitchFamily="2" charset="2"/>
              <a:buChar char=""/>
            </a:pPr>
            <a:r>
              <a:rPr lang="en-US" altLang="ko-KR" sz="1100" b="1" dirty="0">
                <a:solidFill>
                  <a:srgbClr val="000000"/>
                </a:solidFill>
              </a:rPr>
              <a:t>Reliability </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will allow nobody except the parents to access the data.</a:t>
            </a:r>
            <a:endParaRPr lang="ko-KR" altLang="ko-KR" sz="1100" dirty="0">
              <a:solidFill>
                <a:srgbClr val="000000"/>
              </a:solidFill>
            </a:endParaRPr>
          </a:p>
          <a:p>
            <a:pPr>
              <a:spcAft>
                <a:spcPts val="0"/>
              </a:spcAft>
            </a:pPr>
            <a:r>
              <a:rPr lang="en-US" altLang="ko-KR" sz="1100" dirty="0">
                <a:solidFill>
                  <a:srgbClr val="000000"/>
                </a:solidFill>
              </a:rPr>
              <a:t> </a:t>
            </a:r>
            <a:endParaRPr lang="ko-KR" altLang="ko-KR" sz="1100" dirty="0">
              <a:solidFill>
                <a:srgbClr val="000000"/>
              </a:solidFill>
            </a:endParaRPr>
          </a:p>
          <a:p>
            <a:pPr marL="342900" lvl="0" indent="-342900">
              <a:spcAft>
                <a:spcPts val="0"/>
              </a:spcAft>
              <a:buFont typeface="Wingdings" panose="05000000000000000000" pitchFamily="2" charset="2"/>
              <a:buChar char=""/>
            </a:pPr>
            <a:r>
              <a:rPr lang="en-US" altLang="ko-KR" sz="1100" b="1" dirty="0">
                <a:solidFill>
                  <a:srgbClr val="000000"/>
                </a:solidFill>
              </a:rPr>
              <a:t>Robustness</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should gracefully handle invalid input (e.g. incorrect input number, name, etc.)</a:t>
            </a:r>
            <a:endParaRPr lang="ko-KR" altLang="ko-KR" sz="1100" dirty="0">
              <a:solidFill>
                <a:srgbClr val="000000"/>
              </a:solidFill>
            </a:endParaRPr>
          </a:p>
          <a:p>
            <a:pPr indent="142875">
              <a:spcAft>
                <a:spcPts val="0"/>
              </a:spcAft>
            </a:pPr>
            <a:r>
              <a:rPr lang="en-US" altLang="ko-KR" sz="1100" dirty="0">
                <a:solidFill>
                  <a:srgbClr val="000000"/>
                </a:solidFill>
              </a:rPr>
              <a:t> </a:t>
            </a:r>
            <a:endParaRPr lang="ko-KR" altLang="ko-KR" sz="1100" b="1" dirty="0">
              <a:solidFill>
                <a:srgbClr val="000000"/>
              </a:solidFill>
            </a:endParaRPr>
          </a:p>
          <a:p>
            <a:pPr marL="342900" lvl="0" indent="-342900">
              <a:spcAft>
                <a:spcPts val="0"/>
              </a:spcAft>
              <a:buFont typeface="Wingdings" panose="05000000000000000000" pitchFamily="2" charset="2"/>
              <a:buChar char=""/>
            </a:pPr>
            <a:r>
              <a:rPr lang="en-US" altLang="ko-KR" sz="1100" b="1" dirty="0">
                <a:solidFill>
                  <a:srgbClr val="000000"/>
                </a:solidFill>
              </a:rPr>
              <a:t>Safety</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shall not accidentally lose any data including phone numbers and the recorded child behavior.</a:t>
            </a:r>
            <a:endParaRPr lang="ko-KR" altLang="ko-KR" sz="1100" dirty="0">
              <a:solidFill>
                <a:srgbClr val="000000"/>
              </a:solidFill>
            </a:endParaRPr>
          </a:p>
          <a:p>
            <a:pPr>
              <a:spcAft>
                <a:spcPts val="0"/>
              </a:spcAft>
            </a:pPr>
            <a:r>
              <a:rPr lang="en-US" altLang="ko-KR" sz="1100" dirty="0">
                <a:solidFill>
                  <a:srgbClr val="000000"/>
                </a:solidFill>
              </a:rPr>
              <a:t> </a:t>
            </a:r>
            <a:endParaRPr lang="ko-KR" altLang="ko-KR" sz="1100" dirty="0">
              <a:solidFill>
                <a:srgbClr val="000000"/>
              </a:solidFill>
            </a:endParaRPr>
          </a:p>
          <a:p>
            <a:pPr marL="342900" lvl="0" indent="-342900">
              <a:spcAft>
                <a:spcPts val="0"/>
              </a:spcAft>
              <a:buFont typeface="Wingdings" panose="05000000000000000000" pitchFamily="2" charset="2"/>
              <a:buChar char=""/>
            </a:pPr>
            <a:r>
              <a:rPr lang="en-US" altLang="ko-KR" sz="1100" b="1" dirty="0">
                <a:solidFill>
                  <a:srgbClr val="000000"/>
                </a:solidFill>
              </a:rPr>
              <a:t>Usability</a:t>
            </a:r>
            <a:endParaRPr lang="ko-KR" altLang="ko-KR" sz="1100" b="1"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shall be easy to access the application.</a:t>
            </a:r>
            <a:endParaRPr lang="ko-KR" altLang="ko-KR" sz="1100"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shall revise the information (e.g. changing cell phone number, compensations and the criteria of using time)</a:t>
            </a:r>
            <a:endParaRPr lang="ko-KR" altLang="ko-KR" sz="1100" dirty="0">
              <a:solidFill>
                <a:srgbClr val="000000"/>
              </a:solidFill>
            </a:endParaRPr>
          </a:p>
          <a:p>
            <a:pPr marL="342900" lvl="0" indent="-342900">
              <a:spcAft>
                <a:spcPts val="0"/>
              </a:spcAft>
              <a:buFont typeface="Arial" panose="020B0604020202020204" pitchFamily="34" charset="0"/>
              <a:buChar char="-"/>
            </a:pPr>
            <a:r>
              <a:rPr lang="en-US" altLang="ko-KR" sz="1100" dirty="0">
                <a:solidFill>
                  <a:srgbClr val="000000"/>
                </a:solidFill>
              </a:rPr>
              <a:t>The system shall be activated automatically.</a:t>
            </a:r>
            <a:endParaRPr lang="ko-KR" altLang="ko-KR" sz="1100" dirty="0">
              <a:solidFill>
                <a:srgbClr val="000000"/>
              </a:solidFill>
            </a:endParaRPr>
          </a:p>
        </p:txBody>
      </p:sp>
    </p:spTree>
    <p:extLst>
      <p:ext uri="{BB962C8B-B14F-4D97-AF65-F5344CB8AC3E}">
        <p14:creationId xmlns:p14="http://schemas.microsoft.com/office/powerpoint/2010/main" val="471502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http://www.iconsdb.com/icons/preview/black/database-xxl.png"/>
          <p:cNvPicPr>
            <a:picLocks noChangeAspect="1" noChangeArrowheads="1"/>
          </p:cNvPicPr>
          <p:nvPr/>
        </p:nvPicPr>
        <p:blipFill>
          <a:blip r:embed="rId3"/>
          <a:srcRect/>
          <a:stretch>
            <a:fillRect/>
          </a:stretch>
        </p:blipFill>
        <p:spPr bwMode="auto">
          <a:xfrm>
            <a:off x="3571836" y="4857760"/>
            <a:ext cx="928694" cy="928694"/>
          </a:xfrm>
          <a:prstGeom prst="rect">
            <a:avLst/>
          </a:prstGeom>
          <a:noFill/>
        </p:spPr>
      </p:pic>
      <p:pic>
        <p:nvPicPr>
          <p:cNvPr id="20492" name="Picture 12" descr="http://findicons.com/files/icons/1742/ecqlipse_2/128/user_f.png"/>
          <p:cNvPicPr>
            <a:picLocks noChangeAspect="1" noChangeArrowheads="1"/>
          </p:cNvPicPr>
          <p:nvPr/>
        </p:nvPicPr>
        <p:blipFill>
          <a:blip r:embed="rId4"/>
          <a:srcRect/>
          <a:stretch>
            <a:fillRect/>
          </a:stretch>
        </p:blipFill>
        <p:spPr bwMode="auto">
          <a:xfrm>
            <a:off x="476189" y="4672021"/>
            <a:ext cx="1463675" cy="1463676"/>
          </a:xfrm>
          <a:prstGeom prst="rect">
            <a:avLst/>
          </a:prstGeom>
          <a:noFill/>
        </p:spPr>
      </p:pic>
      <p:grpSp>
        <p:nvGrpSpPr>
          <p:cNvPr id="17" name="Skupina 16"/>
          <p:cNvGrpSpPr/>
          <p:nvPr/>
        </p:nvGrpSpPr>
        <p:grpSpPr>
          <a:xfrm>
            <a:off x="-142908" y="1500174"/>
            <a:ext cx="2736439" cy="1928826"/>
            <a:chOff x="0" y="714356"/>
            <a:chExt cx="2736439" cy="1928826"/>
          </a:xfrm>
        </p:grpSpPr>
        <p:pic>
          <p:nvPicPr>
            <p:cNvPr id="20482" name="Picture 2" descr="https://cdn3.iconfinder.com/data/icons/google-material-design-icons/48/ic_home_48px-128.png"/>
            <p:cNvPicPr>
              <a:picLocks noChangeAspect="1" noChangeArrowheads="1"/>
            </p:cNvPicPr>
            <p:nvPr/>
          </p:nvPicPr>
          <p:blipFill>
            <a:blip r:embed="rId5"/>
            <a:srcRect/>
            <a:stretch>
              <a:fillRect/>
            </a:stretch>
          </p:blipFill>
          <p:spPr bwMode="auto">
            <a:xfrm>
              <a:off x="857256" y="714356"/>
              <a:ext cx="1071570" cy="1071571"/>
            </a:xfrm>
            <a:prstGeom prst="rect">
              <a:avLst/>
            </a:prstGeom>
            <a:noFill/>
          </p:spPr>
        </p:pic>
        <p:pic>
          <p:nvPicPr>
            <p:cNvPr id="20498" name="Picture 18" descr="https://d2mgbjyendvdw0.cloudfront.net/02071/0085/arduino-676.png"/>
            <p:cNvPicPr>
              <a:picLocks noChangeAspect="1" noChangeArrowheads="1"/>
            </p:cNvPicPr>
            <p:nvPr/>
          </p:nvPicPr>
          <p:blipFill>
            <a:blip r:embed="rId6"/>
            <a:srcRect/>
            <a:stretch>
              <a:fillRect/>
            </a:stretch>
          </p:blipFill>
          <p:spPr bwMode="auto">
            <a:xfrm>
              <a:off x="0" y="1428736"/>
              <a:ext cx="2736439" cy="1214446"/>
            </a:xfrm>
            <a:prstGeom prst="rect">
              <a:avLst/>
            </a:prstGeom>
            <a:noFill/>
          </p:spPr>
        </p:pic>
      </p:grpSp>
      <p:pic>
        <p:nvPicPr>
          <p:cNvPr id="14" name="Picture 20" descr="https://openclipart.org/image/2400px/svg_to_png/190313/computer-simple.png"/>
          <p:cNvPicPr>
            <a:picLocks noChangeAspect="1" noChangeArrowheads="1"/>
          </p:cNvPicPr>
          <p:nvPr/>
        </p:nvPicPr>
        <p:blipFill>
          <a:blip r:embed="rId7" cstate="print"/>
          <a:srcRect/>
          <a:stretch>
            <a:fillRect/>
          </a:stretch>
        </p:blipFill>
        <p:spPr bwMode="auto">
          <a:xfrm>
            <a:off x="3357522" y="1928802"/>
            <a:ext cx="1306793" cy="1071570"/>
          </a:xfrm>
          <a:prstGeom prst="rect">
            <a:avLst/>
          </a:prstGeom>
          <a:noFill/>
        </p:spPr>
      </p:pic>
      <p:grpSp>
        <p:nvGrpSpPr>
          <p:cNvPr id="16" name="Skupina 15"/>
          <p:cNvGrpSpPr/>
          <p:nvPr/>
        </p:nvGrpSpPr>
        <p:grpSpPr>
          <a:xfrm>
            <a:off x="5643538" y="1285860"/>
            <a:ext cx="1857388" cy="2857520"/>
            <a:chOff x="5429256" y="1643050"/>
            <a:chExt cx="1857388" cy="2857520"/>
          </a:xfrm>
        </p:grpSpPr>
        <p:pic>
          <p:nvPicPr>
            <p:cNvPr id="20502" name="Picture 22" descr="http://www.psdgraphics.com/wp-content/uploads/2013/06/male-female-silhouette.jpg"/>
            <p:cNvPicPr>
              <a:picLocks noChangeAspect="1" noChangeArrowheads="1"/>
            </p:cNvPicPr>
            <p:nvPr/>
          </p:nvPicPr>
          <p:blipFill>
            <a:blip r:embed="rId8" cstate="print"/>
            <a:srcRect/>
            <a:stretch>
              <a:fillRect/>
            </a:stretch>
          </p:blipFill>
          <p:spPr bwMode="auto">
            <a:xfrm>
              <a:off x="5643570" y="1643050"/>
              <a:ext cx="1522162" cy="1143008"/>
            </a:xfrm>
            <a:prstGeom prst="rect">
              <a:avLst/>
            </a:prstGeom>
            <a:noFill/>
          </p:spPr>
        </p:pic>
        <p:pic>
          <p:nvPicPr>
            <p:cNvPr id="20488" name="Picture 8" descr="http://images.clipartpanda.com/cell-phone-call-icon-04-256.png"/>
            <p:cNvPicPr>
              <a:picLocks noChangeAspect="1" noChangeArrowheads="1"/>
            </p:cNvPicPr>
            <p:nvPr/>
          </p:nvPicPr>
          <p:blipFill>
            <a:blip r:embed="rId9"/>
            <a:srcRect/>
            <a:stretch>
              <a:fillRect/>
            </a:stretch>
          </p:blipFill>
          <p:spPr bwMode="auto">
            <a:xfrm>
              <a:off x="5429256" y="2643182"/>
              <a:ext cx="1857388" cy="1857388"/>
            </a:xfrm>
            <a:prstGeom prst="rect">
              <a:avLst/>
            </a:prstGeom>
            <a:noFill/>
          </p:spPr>
        </p:pic>
      </p:grpSp>
      <p:cxnSp>
        <p:nvCxnSpPr>
          <p:cNvPr id="19" name="Přímá spojovací šipka 18"/>
          <p:cNvCxnSpPr/>
          <p:nvPr/>
        </p:nvCxnSpPr>
        <p:spPr>
          <a:xfrm rot="5400000">
            <a:off x="643672" y="3999710"/>
            <a:ext cx="1143008" cy="1588"/>
          </a:xfrm>
          <a:prstGeom prst="straightConnector1">
            <a:avLst/>
          </a:prstGeom>
          <a:ln w="41275" cap="flat">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27" name="Přímá spojovací šipka 26"/>
          <p:cNvCxnSpPr/>
          <p:nvPr/>
        </p:nvCxnSpPr>
        <p:spPr>
          <a:xfrm>
            <a:off x="2071638" y="2428868"/>
            <a:ext cx="1285884" cy="2428892"/>
          </a:xfrm>
          <a:prstGeom prst="straightConnector1">
            <a:avLst/>
          </a:prstGeom>
          <a:ln w="41275" cap="flat">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29" name="Přímá spojovací šipka 28"/>
          <p:cNvCxnSpPr/>
          <p:nvPr/>
        </p:nvCxnSpPr>
        <p:spPr>
          <a:xfrm>
            <a:off x="4857720" y="2500306"/>
            <a:ext cx="998544" cy="1588"/>
          </a:xfrm>
          <a:prstGeom prst="straightConnector1">
            <a:avLst/>
          </a:prstGeom>
          <a:ln w="41275" cap="flat">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0" name="Přímá spojovací šipka 29"/>
          <p:cNvCxnSpPr/>
          <p:nvPr/>
        </p:nvCxnSpPr>
        <p:spPr>
          <a:xfrm flipV="1">
            <a:off x="4000231" y="3231861"/>
            <a:ext cx="0" cy="1440160"/>
          </a:xfrm>
          <a:prstGeom prst="straightConnector1">
            <a:avLst/>
          </a:prstGeom>
          <a:ln w="41275" cap="flat">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2" name="TextovéPole 31"/>
          <p:cNvSpPr txBox="1"/>
          <p:nvPr/>
        </p:nvSpPr>
        <p:spPr>
          <a:xfrm>
            <a:off x="2629250" y="3294877"/>
            <a:ext cx="1071570" cy="276999"/>
          </a:xfrm>
          <a:prstGeom prst="rect">
            <a:avLst/>
          </a:prstGeom>
          <a:noFill/>
        </p:spPr>
        <p:txBody>
          <a:bodyPr wrap="square" rtlCol="0">
            <a:spAutoFit/>
          </a:bodyPr>
          <a:lstStyle/>
          <a:p>
            <a:r>
              <a:rPr lang="cs-CZ" sz="1200" b="1" dirty="0" err="1" smtClean="0"/>
              <a:t>Send</a:t>
            </a:r>
            <a:r>
              <a:rPr lang="cs-CZ" sz="1200" b="1" dirty="0" smtClean="0"/>
              <a:t> data</a:t>
            </a:r>
            <a:endParaRPr lang="cs-CZ" sz="1200" b="1" dirty="0"/>
          </a:p>
        </p:txBody>
      </p:sp>
      <p:sp>
        <p:nvSpPr>
          <p:cNvPr id="33" name="TextovéPole 32"/>
          <p:cNvSpPr txBox="1"/>
          <p:nvPr/>
        </p:nvSpPr>
        <p:spPr>
          <a:xfrm>
            <a:off x="4000464" y="3866381"/>
            <a:ext cx="1071570" cy="276999"/>
          </a:xfrm>
          <a:prstGeom prst="rect">
            <a:avLst/>
          </a:prstGeom>
          <a:noFill/>
        </p:spPr>
        <p:txBody>
          <a:bodyPr wrap="square" rtlCol="0">
            <a:spAutoFit/>
          </a:bodyPr>
          <a:lstStyle/>
          <a:p>
            <a:r>
              <a:rPr lang="cs-CZ" sz="1200" b="1" dirty="0" err="1" smtClean="0"/>
              <a:t>Store</a:t>
            </a:r>
            <a:r>
              <a:rPr lang="cs-CZ" sz="1200" b="1" dirty="0" smtClean="0"/>
              <a:t> data</a:t>
            </a:r>
            <a:endParaRPr lang="cs-CZ" sz="1200" b="1" dirty="0"/>
          </a:p>
        </p:txBody>
      </p:sp>
      <p:sp>
        <p:nvSpPr>
          <p:cNvPr id="34" name="TextovéPole 33"/>
          <p:cNvSpPr txBox="1"/>
          <p:nvPr/>
        </p:nvSpPr>
        <p:spPr>
          <a:xfrm>
            <a:off x="1214382" y="3786190"/>
            <a:ext cx="1071570" cy="276999"/>
          </a:xfrm>
          <a:prstGeom prst="rect">
            <a:avLst/>
          </a:prstGeom>
          <a:noFill/>
        </p:spPr>
        <p:txBody>
          <a:bodyPr wrap="square" rtlCol="0">
            <a:spAutoFit/>
          </a:bodyPr>
          <a:lstStyle/>
          <a:p>
            <a:r>
              <a:rPr lang="cs-CZ" sz="1200" b="1" dirty="0" smtClean="0"/>
              <a:t>Monitor</a:t>
            </a:r>
            <a:endParaRPr lang="cs-CZ" sz="1200" b="1" dirty="0"/>
          </a:p>
        </p:txBody>
      </p:sp>
      <p:sp>
        <p:nvSpPr>
          <p:cNvPr id="35" name="TextovéPole 34"/>
          <p:cNvSpPr txBox="1"/>
          <p:nvPr/>
        </p:nvSpPr>
        <p:spPr>
          <a:xfrm>
            <a:off x="4929158" y="2214554"/>
            <a:ext cx="1071570" cy="276999"/>
          </a:xfrm>
          <a:prstGeom prst="rect">
            <a:avLst/>
          </a:prstGeom>
          <a:noFill/>
        </p:spPr>
        <p:txBody>
          <a:bodyPr wrap="square" rtlCol="0">
            <a:spAutoFit/>
          </a:bodyPr>
          <a:lstStyle/>
          <a:p>
            <a:r>
              <a:rPr lang="cs-CZ" sz="1200" b="1" dirty="0" err="1" smtClean="0"/>
              <a:t>Interact</a:t>
            </a:r>
            <a:endParaRPr lang="cs-CZ" sz="1200" b="1" dirty="0"/>
          </a:p>
        </p:txBody>
      </p:sp>
      <p:sp>
        <p:nvSpPr>
          <p:cNvPr id="21"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a:t>
            </a:r>
            <a:r>
              <a:rPr lang="en-US" altLang="ko-KR" sz="3200" dirty="0">
                <a:solidFill>
                  <a:srgbClr val="00B0F0"/>
                </a:solidFill>
                <a:latin typeface="Futura Md BT" pitchFamily="34" charset="0"/>
              </a:rPr>
              <a:t>Design &amp; </a:t>
            </a:r>
            <a:r>
              <a:rPr lang="en-US" altLang="ko-KR" sz="3200" dirty="0" smtClean="0">
                <a:solidFill>
                  <a:srgbClr val="00B0F0"/>
                </a:solidFill>
                <a:latin typeface="Futura Md BT" pitchFamily="34" charset="0"/>
              </a:rPr>
              <a:t>Architecture</a:t>
            </a:r>
            <a:endParaRPr lang="en-US" altLang="ko-KR" sz="3200" dirty="0">
              <a:solidFill>
                <a:srgbClr val="00B0F0"/>
              </a:solidFill>
              <a:latin typeface="Futura Md BT" pitchFamily="34" charset="0"/>
            </a:endParaRPr>
          </a:p>
        </p:txBody>
      </p:sp>
    </p:spTree>
    <p:extLst>
      <p:ext uri="{BB962C8B-B14F-4D97-AF65-F5344CB8AC3E}">
        <p14:creationId xmlns:p14="http://schemas.microsoft.com/office/powerpoint/2010/main" val="18196518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Zaoblený obdélník 19"/>
          <p:cNvSpPr/>
          <p:nvPr/>
        </p:nvSpPr>
        <p:spPr>
          <a:xfrm>
            <a:off x="5286380" y="2143116"/>
            <a:ext cx="2214578" cy="3000396"/>
          </a:xfrm>
          <a:prstGeom prst="round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cs-CZ" dirty="0"/>
          </a:p>
        </p:txBody>
      </p:sp>
      <p:pic>
        <p:nvPicPr>
          <p:cNvPr id="1029" name="Picture 5" descr="http://cdn.flaticon.com/png/256/35274.png"/>
          <p:cNvPicPr>
            <a:picLocks noChangeAspect="1" noChangeArrowheads="1"/>
          </p:cNvPicPr>
          <p:nvPr/>
        </p:nvPicPr>
        <p:blipFill>
          <a:blip r:embed="rId4"/>
          <a:srcRect/>
          <a:stretch>
            <a:fillRect/>
          </a:stretch>
        </p:blipFill>
        <p:spPr bwMode="auto">
          <a:xfrm>
            <a:off x="5324480" y="2428868"/>
            <a:ext cx="2139764" cy="2428892"/>
          </a:xfrm>
          <a:prstGeom prst="rect">
            <a:avLst/>
          </a:prstGeom>
          <a:noFill/>
        </p:spPr>
      </p:pic>
      <p:sp>
        <p:nvSpPr>
          <p:cNvPr id="14" name="Zaoblený obdélník 13"/>
          <p:cNvSpPr/>
          <p:nvPr/>
        </p:nvSpPr>
        <p:spPr>
          <a:xfrm>
            <a:off x="285720" y="2143116"/>
            <a:ext cx="2214578" cy="3000396"/>
          </a:xfrm>
          <a:prstGeom prst="round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cs-CZ" dirty="0"/>
          </a:p>
        </p:txBody>
      </p:sp>
      <p:sp>
        <p:nvSpPr>
          <p:cNvPr id="19" name="Zaoblený obdélník 18"/>
          <p:cNvSpPr/>
          <p:nvPr/>
        </p:nvSpPr>
        <p:spPr>
          <a:xfrm>
            <a:off x="2786050" y="2143116"/>
            <a:ext cx="2214578" cy="3000396"/>
          </a:xfrm>
          <a:prstGeom prst="round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cs-CZ" dirty="0"/>
          </a:p>
        </p:txBody>
      </p:sp>
      <p:pic>
        <p:nvPicPr>
          <p:cNvPr id="1031" name="Picture 7" descr="https://upload.wikimedia.org/wikipedia/commons/thumb/8/87/Arduino_Logo.svg/720px-Arduino_Logo.svg.png"/>
          <p:cNvPicPr>
            <a:picLocks noChangeAspect="1" noChangeArrowheads="1"/>
          </p:cNvPicPr>
          <p:nvPr/>
        </p:nvPicPr>
        <p:blipFill>
          <a:blip r:embed="rId5" cstate="print"/>
          <a:srcRect/>
          <a:stretch>
            <a:fillRect/>
          </a:stretch>
        </p:blipFill>
        <p:spPr bwMode="auto">
          <a:xfrm>
            <a:off x="500034" y="2643182"/>
            <a:ext cx="1784492" cy="1214446"/>
          </a:xfrm>
          <a:prstGeom prst="rect">
            <a:avLst/>
          </a:prstGeom>
          <a:noFill/>
        </p:spPr>
      </p:pic>
      <p:pic>
        <p:nvPicPr>
          <p:cNvPr id="1033" name="Picture 9" descr="https://upload.wikimedia.org/wikipedia/commons/thumb/2/27/PHP-logo.svg/2000px-PHP-logo.svg.png"/>
          <p:cNvPicPr>
            <a:picLocks noChangeAspect="1" noChangeArrowheads="1"/>
          </p:cNvPicPr>
          <p:nvPr/>
        </p:nvPicPr>
        <p:blipFill>
          <a:blip r:embed="rId6" cstate="print"/>
          <a:srcRect/>
          <a:stretch>
            <a:fillRect/>
          </a:stretch>
        </p:blipFill>
        <p:spPr bwMode="auto">
          <a:xfrm>
            <a:off x="2866924" y="3429000"/>
            <a:ext cx="1347886" cy="714380"/>
          </a:xfrm>
          <a:prstGeom prst="rect">
            <a:avLst/>
          </a:prstGeom>
          <a:noFill/>
        </p:spPr>
      </p:pic>
      <p:pic>
        <p:nvPicPr>
          <p:cNvPr id="1035" name="Picture 11" descr="https://upload.wikimedia.org/wikipedia/en/thumb/6/62/MySQL.svg/1280px-MySQL.svg.png"/>
          <p:cNvPicPr>
            <a:picLocks noChangeAspect="1" noChangeArrowheads="1"/>
          </p:cNvPicPr>
          <p:nvPr/>
        </p:nvPicPr>
        <p:blipFill>
          <a:blip r:embed="rId7" cstate="print"/>
          <a:srcRect/>
          <a:stretch>
            <a:fillRect/>
          </a:stretch>
        </p:blipFill>
        <p:spPr bwMode="auto">
          <a:xfrm>
            <a:off x="3133378" y="4071942"/>
            <a:ext cx="1795812" cy="928694"/>
          </a:xfrm>
          <a:prstGeom prst="rect">
            <a:avLst/>
          </a:prstGeom>
          <a:noFill/>
        </p:spPr>
      </p:pic>
      <p:pic>
        <p:nvPicPr>
          <p:cNvPr id="1037" name="Picture 13" descr="https://www.python.org/static/apple-touch-icon-144x144-precomposed.png"/>
          <p:cNvPicPr>
            <a:picLocks noChangeAspect="1" noChangeArrowheads="1"/>
          </p:cNvPicPr>
          <p:nvPr/>
        </p:nvPicPr>
        <p:blipFill>
          <a:blip r:embed="rId8"/>
          <a:srcRect/>
          <a:stretch>
            <a:fillRect/>
          </a:stretch>
        </p:blipFill>
        <p:spPr bwMode="auto">
          <a:xfrm>
            <a:off x="3643306" y="2214554"/>
            <a:ext cx="1214446" cy="1214446"/>
          </a:xfrm>
          <a:prstGeom prst="rect">
            <a:avLst/>
          </a:prstGeom>
          <a:noFill/>
        </p:spPr>
      </p:pic>
      <p:sp>
        <p:nvSpPr>
          <p:cNvPr id="16" name="TextovéPole 15"/>
          <p:cNvSpPr txBox="1"/>
          <p:nvPr/>
        </p:nvSpPr>
        <p:spPr>
          <a:xfrm>
            <a:off x="1000100" y="1702346"/>
            <a:ext cx="1071570" cy="369332"/>
          </a:xfrm>
          <a:prstGeom prst="rect">
            <a:avLst/>
          </a:prstGeom>
          <a:noFill/>
        </p:spPr>
        <p:txBody>
          <a:bodyPr wrap="square" rtlCol="0">
            <a:spAutoFit/>
          </a:bodyPr>
          <a:lstStyle/>
          <a:p>
            <a:r>
              <a:rPr lang="cs-CZ" dirty="0" err="1" smtClean="0"/>
              <a:t>Home</a:t>
            </a:r>
            <a:endParaRPr lang="cs-CZ" dirty="0"/>
          </a:p>
        </p:txBody>
      </p:sp>
      <p:sp>
        <p:nvSpPr>
          <p:cNvPr id="17" name="TextovéPole 16"/>
          <p:cNvSpPr txBox="1"/>
          <p:nvPr/>
        </p:nvSpPr>
        <p:spPr>
          <a:xfrm>
            <a:off x="3286116" y="1702346"/>
            <a:ext cx="1785950" cy="369332"/>
          </a:xfrm>
          <a:prstGeom prst="rect">
            <a:avLst/>
          </a:prstGeom>
          <a:noFill/>
        </p:spPr>
        <p:txBody>
          <a:bodyPr wrap="square" rtlCol="0">
            <a:spAutoFit/>
          </a:bodyPr>
          <a:lstStyle/>
          <a:p>
            <a:r>
              <a:rPr lang="cs-CZ" dirty="0" smtClean="0"/>
              <a:t>Web server</a:t>
            </a:r>
            <a:endParaRPr lang="cs-CZ" dirty="0"/>
          </a:p>
        </p:txBody>
      </p:sp>
      <p:sp>
        <p:nvSpPr>
          <p:cNvPr id="18" name="TextovéPole 17"/>
          <p:cNvSpPr txBox="1"/>
          <p:nvPr/>
        </p:nvSpPr>
        <p:spPr>
          <a:xfrm>
            <a:off x="5357818" y="1714488"/>
            <a:ext cx="2428892" cy="369332"/>
          </a:xfrm>
          <a:prstGeom prst="rect">
            <a:avLst/>
          </a:prstGeom>
          <a:noFill/>
        </p:spPr>
        <p:txBody>
          <a:bodyPr wrap="square" rtlCol="0">
            <a:spAutoFit/>
          </a:bodyPr>
          <a:lstStyle/>
          <a:p>
            <a:r>
              <a:rPr lang="cs-CZ" dirty="0" smtClean="0"/>
              <a:t>Client</a:t>
            </a:r>
            <a:r>
              <a:rPr lang="en-US" dirty="0" smtClean="0"/>
              <a:t>(</a:t>
            </a:r>
            <a:r>
              <a:rPr lang="en-US" dirty="0" err="1" smtClean="0"/>
              <a:t>Jquery</a:t>
            </a:r>
            <a:r>
              <a:rPr lang="en-US" dirty="0" smtClean="0"/>
              <a:t> mobile)</a:t>
            </a:r>
            <a:endParaRPr lang="cs-CZ" dirty="0" smtClean="0"/>
          </a:p>
        </p:txBody>
      </p:sp>
      <p:sp>
        <p:nvSpPr>
          <p:cNvPr id="21" name="TextovéPole 20"/>
          <p:cNvSpPr txBox="1"/>
          <p:nvPr/>
        </p:nvSpPr>
        <p:spPr>
          <a:xfrm>
            <a:off x="928662" y="4345552"/>
            <a:ext cx="1571636" cy="369332"/>
          </a:xfrm>
          <a:prstGeom prst="rect">
            <a:avLst/>
          </a:prstGeom>
          <a:noFill/>
        </p:spPr>
        <p:txBody>
          <a:bodyPr wrap="square" rtlCol="0">
            <a:spAutoFit/>
          </a:bodyPr>
          <a:lstStyle/>
          <a:p>
            <a:r>
              <a:rPr lang="cs-CZ" dirty="0" err="1" smtClean="0"/>
              <a:t>Sensors</a:t>
            </a:r>
            <a:endParaRPr lang="cs-CZ" dirty="0"/>
          </a:p>
        </p:txBody>
      </p:sp>
      <p:pic>
        <p:nvPicPr>
          <p:cNvPr id="1042" name="Picture 18" descr="https://download.tizen.org/misc/Tizen-Brand/01-Primary-Assets/Lockup/On-Light/01-RGB/Tizen-Lockup-On-Light-RGB.png"/>
          <p:cNvPicPr>
            <a:picLocks noChangeAspect="1" noChangeArrowheads="1"/>
          </p:cNvPicPr>
          <p:nvPr/>
        </p:nvPicPr>
        <p:blipFill>
          <a:blip r:embed="rId9" cstate="print"/>
          <a:srcRect/>
          <a:stretch>
            <a:fillRect/>
          </a:stretch>
        </p:blipFill>
        <p:spPr bwMode="auto">
          <a:xfrm>
            <a:off x="5962663" y="3429000"/>
            <a:ext cx="863678" cy="285752"/>
          </a:xfrm>
          <a:prstGeom prst="rect">
            <a:avLst/>
          </a:prstGeom>
          <a:noFill/>
        </p:spPr>
      </p:pic>
      <p:sp>
        <p:nvSpPr>
          <p:cNvPr id="22"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ko-KR" sz="3200" dirty="0">
                <a:solidFill>
                  <a:srgbClr val="00B0F0"/>
                </a:solidFill>
                <a:latin typeface="Futura Md BT" pitchFamily="34" charset="0"/>
              </a:rPr>
              <a:t> </a:t>
            </a:r>
            <a:r>
              <a:rPr lang="en-US" altLang="ko-KR" sz="3200" dirty="0" smtClean="0">
                <a:solidFill>
                  <a:srgbClr val="00B0F0"/>
                </a:solidFill>
                <a:latin typeface="Futura Md BT" pitchFamily="34" charset="0"/>
              </a:rPr>
              <a:t>   Design </a:t>
            </a:r>
            <a:r>
              <a:rPr lang="en-US" altLang="ko-KR" sz="3200" dirty="0">
                <a:solidFill>
                  <a:srgbClr val="00B0F0"/>
                </a:solidFill>
                <a:latin typeface="Futura Md BT" pitchFamily="34" charset="0"/>
              </a:rPr>
              <a:t>&amp; Architecture</a:t>
            </a:r>
            <a:endParaRPr lang="en-US" sz="3200" dirty="0">
              <a:solidFill>
                <a:srgbClr val="00B0F0"/>
              </a:solidFill>
              <a:latin typeface="Futura Md BT" pitchFamily="34" charset="0"/>
            </a:endParaRPr>
          </a:p>
        </p:txBody>
      </p:sp>
      <p:sp>
        <p:nvSpPr>
          <p:cNvPr id="23" name="TextovéPole 4"/>
          <p:cNvSpPr txBox="1"/>
          <p:nvPr/>
        </p:nvSpPr>
        <p:spPr>
          <a:xfrm>
            <a:off x="179512" y="711956"/>
            <a:ext cx="4392488" cy="461665"/>
          </a:xfrm>
          <a:prstGeom prst="rect">
            <a:avLst/>
          </a:prstGeom>
          <a:noFill/>
        </p:spPr>
        <p:txBody>
          <a:bodyPr wrap="square" rtlCol="0">
            <a:spAutoFit/>
          </a:bodyPr>
          <a:lstStyle/>
          <a:p>
            <a:pPr marL="342900" indent="-342900" latinLnBrk="1">
              <a:buSzPct val="85000"/>
              <a:buFont typeface="Arial" panose="020B0604020202020204" pitchFamily="34" charset="0"/>
              <a:buChar char="•"/>
            </a:pPr>
            <a:r>
              <a:rPr lang="en-US" altLang="ko-KR" sz="2400" dirty="0" smtClean="0"/>
              <a:t>Technology used</a:t>
            </a:r>
            <a:endParaRPr lang="ko-KR" altLang="ko-KR"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Design &amp; Architecture (cont.)</a:t>
            </a:r>
            <a:endParaRPr lang="en-US" sz="3200" dirty="0">
              <a:solidFill>
                <a:srgbClr val="00B0F0"/>
              </a:solidFill>
              <a:latin typeface="Futura Md BT" pitchFamily="34" charset="0"/>
            </a:endParaRPr>
          </a:p>
        </p:txBody>
      </p:sp>
      <p:sp>
        <p:nvSpPr>
          <p:cNvPr id="5" name="TextovéPole 4"/>
          <p:cNvSpPr txBox="1"/>
          <p:nvPr/>
        </p:nvSpPr>
        <p:spPr>
          <a:xfrm>
            <a:off x="179512" y="711956"/>
            <a:ext cx="4392488" cy="461665"/>
          </a:xfrm>
          <a:prstGeom prst="rect">
            <a:avLst/>
          </a:prstGeom>
          <a:noFill/>
        </p:spPr>
        <p:txBody>
          <a:bodyPr wrap="square" rtlCol="0">
            <a:spAutoFit/>
          </a:bodyPr>
          <a:lstStyle/>
          <a:p>
            <a:pPr marL="342900" indent="-342900" latinLnBrk="1">
              <a:buSzPct val="85000"/>
              <a:buFont typeface="Arial" panose="020B0604020202020204" pitchFamily="34" charset="0"/>
              <a:buChar char="•"/>
            </a:pPr>
            <a:r>
              <a:rPr lang="en-US" altLang="ko-KR" sz="2400" dirty="0" smtClean="0"/>
              <a:t>Design UI</a:t>
            </a:r>
            <a:endParaRPr lang="ko-KR" altLang="ko-KR" sz="2400" dirty="0"/>
          </a:p>
        </p:txBody>
      </p:sp>
      <p:pic>
        <p:nvPicPr>
          <p:cNvPr id="6" name="image28.png"/>
          <p:cNvPicPr/>
          <p:nvPr/>
        </p:nvPicPr>
        <p:blipFill>
          <a:blip r:embed="rId3">
            <a:extLst>
              <a:ext uri="{28A0092B-C50C-407E-A947-70E740481C1C}">
                <a14:useLocalDpi xmlns:a14="http://schemas.microsoft.com/office/drawing/2010/main" val="0"/>
              </a:ext>
            </a:extLst>
          </a:blip>
          <a:srcRect/>
          <a:stretch>
            <a:fillRect/>
          </a:stretch>
        </p:blipFill>
        <p:spPr>
          <a:xfrm>
            <a:off x="546638" y="1478098"/>
            <a:ext cx="3658235" cy="3382010"/>
          </a:xfrm>
          <a:prstGeom prst="rect">
            <a:avLst/>
          </a:prstGeom>
          <a:ln/>
        </p:spPr>
      </p:pic>
      <p:sp>
        <p:nvSpPr>
          <p:cNvPr id="8" name="TextovéPole 4"/>
          <p:cNvSpPr txBox="1"/>
          <p:nvPr/>
        </p:nvSpPr>
        <p:spPr>
          <a:xfrm>
            <a:off x="4554519" y="1830275"/>
            <a:ext cx="4121975" cy="2246769"/>
          </a:xfrm>
          <a:prstGeom prst="rect">
            <a:avLst/>
          </a:prstGeom>
          <a:noFill/>
        </p:spPr>
        <p:txBody>
          <a:bodyPr wrap="square" rtlCol="0">
            <a:spAutoFit/>
          </a:bodyPr>
          <a:lstStyle/>
          <a:p>
            <a:pPr marL="342900" indent="-342900" latinLnBrk="1">
              <a:buFont typeface="Arial" panose="020B0604020202020204" pitchFamily="34" charset="0"/>
              <a:buChar char="•"/>
            </a:pPr>
            <a:r>
              <a:rPr lang="en-US" altLang="ko-KR" sz="2000" dirty="0"/>
              <a:t>The first screen allow user to log in to his account which is paired to his children. </a:t>
            </a:r>
            <a:endParaRPr lang="en-US" altLang="ko-KR" sz="2000" dirty="0" smtClean="0"/>
          </a:p>
          <a:p>
            <a:pPr marL="342900" indent="-342900" latinLnBrk="1">
              <a:buFont typeface="Arial" panose="020B0604020202020204" pitchFamily="34" charset="0"/>
              <a:buChar char="•"/>
            </a:pPr>
            <a:endParaRPr lang="en-US" altLang="ko-KR" sz="2000" dirty="0"/>
          </a:p>
          <a:p>
            <a:pPr marL="342900" indent="-342900" latinLnBrk="1">
              <a:buFont typeface="Arial" panose="020B0604020202020204" pitchFamily="34" charset="0"/>
              <a:buChar char="•"/>
            </a:pPr>
            <a:r>
              <a:rPr lang="en-US" altLang="ko-KR" sz="2000" dirty="0" smtClean="0"/>
              <a:t>From </a:t>
            </a:r>
            <a:r>
              <a:rPr lang="en-US" altLang="ko-KR" sz="2000" dirty="0"/>
              <a:t>the second screen it is possible to reach most of the application functionality.</a:t>
            </a:r>
            <a:endParaRPr lang="ko-KR" altLang="ko-KR" sz="2000" dirty="0"/>
          </a:p>
        </p:txBody>
      </p:sp>
    </p:spTree>
    <p:extLst>
      <p:ext uri="{BB962C8B-B14F-4D97-AF65-F5344CB8AC3E}">
        <p14:creationId xmlns:p14="http://schemas.microsoft.com/office/powerpoint/2010/main" val="2938620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2" name="image30.png"/>
          <p:cNvPicPr/>
          <p:nvPr/>
        </p:nvPicPr>
        <p:blipFill>
          <a:blip r:embed="rId4"/>
          <a:srcRect/>
          <a:stretch>
            <a:fillRect/>
          </a:stretch>
        </p:blipFill>
        <p:spPr>
          <a:xfrm>
            <a:off x="669925" y="1118487"/>
            <a:ext cx="5846291" cy="3733800"/>
          </a:xfrm>
          <a:prstGeom prst="rect">
            <a:avLst/>
          </a:prstGeom>
          <a:ln/>
        </p:spPr>
      </p:pic>
      <p:sp>
        <p:nvSpPr>
          <p:cNvPr id="23" name="TextovéPole 4"/>
          <p:cNvSpPr txBox="1"/>
          <p:nvPr/>
        </p:nvSpPr>
        <p:spPr>
          <a:xfrm>
            <a:off x="251520" y="4797152"/>
            <a:ext cx="7272808" cy="1938992"/>
          </a:xfrm>
          <a:prstGeom prst="rect">
            <a:avLst/>
          </a:prstGeom>
          <a:noFill/>
        </p:spPr>
        <p:txBody>
          <a:bodyPr wrap="square" rtlCol="0">
            <a:spAutoFit/>
          </a:bodyPr>
          <a:lstStyle/>
          <a:p>
            <a:pPr marL="342900" indent="-342900" latinLnBrk="1">
              <a:buFont typeface="Arial" panose="020B0604020202020204" pitchFamily="34" charset="0"/>
              <a:buChar char="•"/>
            </a:pPr>
            <a:r>
              <a:rPr lang="en-US" altLang="ko-KR" sz="2000" dirty="0"/>
              <a:t>R</a:t>
            </a:r>
            <a:r>
              <a:rPr lang="en-US" altLang="ko-KR" sz="2000" dirty="0" smtClean="0"/>
              <a:t>egister </a:t>
            </a:r>
            <a:r>
              <a:rPr lang="en-US" altLang="ko-KR" sz="2000" dirty="0"/>
              <a:t>information - his phone number, criteria for watching TV and using computer</a:t>
            </a:r>
            <a:endParaRPr lang="ko-KR" altLang="ko-KR" sz="2000" dirty="0"/>
          </a:p>
          <a:p>
            <a:pPr marL="342900" indent="-342900" latinLnBrk="1">
              <a:buFont typeface="Arial" panose="020B0604020202020204" pitchFamily="34" charset="0"/>
              <a:buChar char="•"/>
            </a:pPr>
            <a:r>
              <a:rPr lang="en-US" altLang="ko-KR" sz="2000" dirty="0"/>
              <a:t>The monitoring function </a:t>
            </a:r>
            <a:r>
              <a:rPr lang="en-US" altLang="ko-KR" sz="2000" dirty="0" smtClean="0"/>
              <a:t>– shows information on </a:t>
            </a:r>
            <a:r>
              <a:rPr lang="en-US" altLang="ko-KR" sz="2000" dirty="0"/>
              <a:t>a week basis, including a graph drawing a cumulated time over the week.</a:t>
            </a:r>
            <a:endParaRPr lang="ko-KR" altLang="ko-KR" sz="2000" dirty="0"/>
          </a:p>
          <a:p>
            <a:pPr marL="342900" indent="-342900" latinLnBrk="1">
              <a:buFont typeface="Arial" panose="020B0604020202020204" pitchFamily="34" charset="0"/>
              <a:buChar char="•"/>
            </a:pPr>
            <a:r>
              <a:rPr lang="en-US" altLang="ko-KR" sz="2000" dirty="0"/>
              <a:t>Message </a:t>
            </a:r>
            <a:r>
              <a:rPr lang="en-US" altLang="ko-KR" sz="2000" dirty="0" smtClean="0"/>
              <a:t>screen - shows messages </a:t>
            </a:r>
            <a:r>
              <a:rPr lang="en-US" altLang="ko-KR" sz="2000" dirty="0"/>
              <a:t>sent between the parent and the child and allow then to communicate.</a:t>
            </a:r>
            <a:endParaRPr lang="ko-KR" altLang="ko-KR" sz="2000" dirty="0"/>
          </a:p>
        </p:txBody>
      </p:sp>
      <p:sp>
        <p:nvSpPr>
          <p:cNvPr id="28"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Design &amp; Architecture (cont.)</a:t>
            </a:r>
            <a:endParaRPr lang="en-US" sz="3200" dirty="0">
              <a:solidFill>
                <a:srgbClr val="00B0F0"/>
              </a:solidFill>
              <a:latin typeface="Futura Md BT" pitchFamily="34" charset="0"/>
            </a:endParaRPr>
          </a:p>
        </p:txBody>
      </p:sp>
      <p:sp>
        <p:nvSpPr>
          <p:cNvPr id="31" name="TextovéPole 4"/>
          <p:cNvSpPr txBox="1"/>
          <p:nvPr/>
        </p:nvSpPr>
        <p:spPr>
          <a:xfrm>
            <a:off x="179512" y="711956"/>
            <a:ext cx="4392488" cy="461665"/>
          </a:xfrm>
          <a:prstGeom prst="rect">
            <a:avLst/>
          </a:prstGeom>
          <a:noFill/>
        </p:spPr>
        <p:txBody>
          <a:bodyPr wrap="square" rtlCol="0">
            <a:spAutoFit/>
          </a:bodyPr>
          <a:lstStyle/>
          <a:p>
            <a:pPr marL="342900" indent="-342900" latinLnBrk="1">
              <a:buSzPct val="85000"/>
              <a:buFont typeface="Arial" panose="020B0604020202020204" pitchFamily="34" charset="0"/>
              <a:buChar char="•"/>
            </a:pPr>
            <a:r>
              <a:rPr lang="en-US" altLang="ko-KR" sz="2400" dirty="0" smtClean="0"/>
              <a:t>Design UI</a:t>
            </a:r>
            <a:endParaRPr lang="ko-KR" altLang="ko-KR" sz="2400" dirty="0"/>
          </a:p>
        </p:txBody>
      </p:sp>
    </p:spTree>
    <p:extLst>
      <p:ext uri="{BB962C8B-B14F-4D97-AF65-F5344CB8AC3E}">
        <p14:creationId xmlns:p14="http://schemas.microsoft.com/office/powerpoint/2010/main" val="19825437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942789"/>
            <a:ext cx="8229600" cy="2126171"/>
          </a:xfrm>
        </p:spPr>
        <p:txBody>
          <a:bodyPr>
            <a:normAutofit fontScale="90000"/>
          </a:bodyPr>
          <a:lstStyle/>
          <a:p>
            <a:pPr algn="l" latinLnBrk="1"/>
            <a:r>
              <a:rPr lang="en-US" sz="3200" dirty="0" smtClean="0">
                <a:solidFill>
                  <a:srgbClr val="00B0F0"/>
                </a:solidFill>
                <a:latin typeface="Futura Md BT" pitchFamily="34" charset="0"/>
              </a:rPr>
              <a:t/>
            </a:r>
            <a:br>
              <a:rPr lang="en-US" sz="3200" dirty="0" smtClean="0">
                <a:solidFill>
                  <a:srgbClr val="00B0F0"/>
                </a:solidFill>
                <a:latin typeface="Futura Md BT" pitchFamily="34" charset="0"/>
              </a:rPr>
            </a:br>
            <a:r>
              <a:rPr lang="en-US" sz="1600" dirty="0" smtClean="0">
                <a:solidFill>
                  <a:srgbClr val="00B0F0"/>
                </a:solidFill>
                <a:latin typeface="Futura Md BT" pitchFamily="34" charset="0"/>
              </a:rPr>
              <a:t> </a:t>
            </a:r>
            <a:r>
              <a:rPr lang="ko-KR" altLang="ko-KR" sz="3200" dirty="0"/>
              <a:t/>
            </a:r>
            <a:br>
              <a:rPr lang="ko-KR" altLang="ko-KR" sz="3200" dirty="0"/>
            </a:br>
            <a:r>
              <a:rPr lang="en-US" altLang="ko-KR" sz="3200" dirty="0" smtClean="0"/>
              <a:t>1. Testing strategy - Unit Test </a:t>
            </a:r>
            <a:br>
              <a:rPr lang="en-US" altLang="ko-KR" sz="3200" dirty="0" smtClean="0"/>
            </a:br>
            <a:r>
              <a:rPr lang="en-US" altLang="ko-KR" sz="1200" dirty="0"/>
              <a:t> </a:t>
            </a:r>
            <a:r>
              <a:rPr lang="en-US" altLang="ko-KR" sz="3200" dirty="0" smtClean="0"/>
              <a:t/>
            </a:r>
            <a:br>
              <a:rPr lang="en-US" altLang="ko-KR" sz="3200" dirty="0" smtClean="0"/>
            </a:br>
            <a:r>
              <a:rPr lang="en-US" altLang="ko-KR" sz="2700" dirty="0" smtClean="0"/>
              <a:t>- U</a:t>
            </a:r>
            <a:r>
              <a:rPr lang="en-US" altLang="ko-KR" sz="2200" dirty="0" smtClean="0"/>
              <a:t>nit </a:t>
            </a:r>
            <a:r>
              <a:rPr lang="en-US" altLang="ko-KR" sz="2200" dirty="0"/>
              <a:t>test system was conducted divided into two parts</a:t>
            </a:r>
            <a:r>
              <a:rPr lang="en-US" altLang="ko-KR" sz="2200" dirty="0" smtClean="0"/>
              <a:t>.</a:t>
            </a:r>
            <a:br>
              <a:rPr lang="en-US" altLang="ko-KR" sz="2200" dirty="0" smtClean="0"/>
            </a:br>
            <a:r>
              <a:rPr lang="ko-KR" altLang="ko-KR" sz="2200" dirty="0"/>
              <a:t/>
            </a:r>
            <a:br>
              <a:rPr lang="ko-KR" altLang="ko-KR" sz="2200" dirty="0"/>
            </a:br>
            <a:r>
              <a:rPr lang="en-US" altLang="ko-KR" sz="2200" dirty="0" smtClean="0"/>
              <a:t>- The </a:t>
            </a:r>
            <a:r>
              <a:rPr lang="en-US" altLang="ko-KR" sz="2200" dirty="0"/>
              <a:t>two parts are part of the Arduino application Tizen only part of the client, as shown below. Then, proceed to the test for each unit</a:t>
            </a:r>
            <a:r>
              <a:rPr lang="en-US" altLang="ko-KR" sz="2200" dirty="0" smtClean="0"/>
              <a:t>.</a:t>
            </a:r>
            <a:r>
              <a:rPr lang="ko-KR" altLang="ko-KR" sz="2800" dirty="0"/>
              <a:t/>
            </a:r>
            <a:br>
              <a:rPr lang="ko-KR" altLang="ko-KR" sz="2800" dirty="0"/>
            </a:br>
            <a:r>
              <a:rPr lang="en-US" sz="3200" dirty="0" smtClean="0">
                <a:solidFill>
                  <a:srgbClr val="00B0F0"/>
                </a:solidFill>
                <a:latin typeface="Futura Md BT" pitchFamily="34" charset="0"/>
              </a:rPr>
              <a:t/>
            </a:r>
            <a:br>
              <a:rPr lang="en-US" sz="3200" dirty="0" smtClean="0">
                <a:solidFill>
                  <a:srgbClr val="00B0F0"/>
                </a:solidFill>
                <a:latin typeface="Futura Md BT" pitchFamily="34" charset="0"/>
              </a:rPr>
            </a:br>
            <a:endParaRPr lang="en-US" sz="3200" dirty="0">
              <a:solidFill>
                <a:srgbClr val="00B0F0"/>
              </a:solidFill>
              <a:latin typeface="Futura Md BT" pitchFamily="34" charset="0"/>
            </a:endParaRPr>
          </a:p>
        </p:txBody>
      </p:sp>
      <p:graphicFrame>
        <p:nvGraphicFramePr>
          <p:cNvPr id="6" name="표 5"/>
          <p:cNvGraphicFramePr>
            <a:graphicFrameLocks noGrp="1"/>
          </p:cNvGraphicFramePr>
          <p:nvPr>
            <p:extLst>
              <p:ext uri="{D42A27DB-BD31-4B8C-83A1-F6EECF244321}">
                <p14:modId xmlns:p14="http://schemas.microsoft.com/office/powerpoint/2010/main" val="6050447"/>
              </p:ext>
            </p:extLst>
          </p:nvPr>
        </p:nvGraphicFramePr>
        <p:xfrm>
          <a:off x="395537" y="3068960"/>
          <a:ext cx="8270574" cy="3656506"/>
        </p:xfrm>
        <a:graphic>
          <a:graphicData uri="http://schemas.openxmlformats.org/drawingml/2006/table">
            <a:tbl>
              <a:tblPr firstRow="1" firstCol="1" bandRow="1">
                <a:tableStyleId>{3B4B98B0-60AC-42C2-AFA5-B58CD77FA1E5}</a:tableStyleId>
              </a:tblPr>
              <a:tblGrid>
                <a:gridCol w="1023372"/>
                <a:gridCol w="1023372"/>
                <a:gridCol w="1388862"/>
                <a:gridCol w="1827450"/>
                <a:gridCol w="3007518"/>
              </a:tblGrid>
              <a:tr h="269714">
                <a:tc>
                  <a:txBody>
                    <a:bodyPr/>
                    <a:lstStyle/>
                    <a:p>
                      <a:pPr algn="ctr" latinLnBrk="0">
                        <a:lnSpc>
                          <a:spcPct val="115000"/>
                        </a:lnSpc>
                        <a:spcAft>
                          <a:spcPts val="0"/>
                        </a:spcAft>
                      </a:pPr>
                      <a:r>
                        <a:rPr lang="en-US" sz="1200" kern="0" dirty="0">
                          <a:effectLst/>
                        </a:rPr>
                        <a:t>Subsystem</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ctr" latinLnBrk="0">
                        <a:lnSpc>
                          <a:spcPct val="115000"/>
                        </a:lnSpc>
                        <a:spcAft>
                          <a:spcPts val="0"/>
                        </a:spcAft>
                      </a:pPr>
                      <a:r>
                        <a:rPr lang="en-US" sz="1200" kern="0" dirty="0">
                          <a:effectLst/>
                        </a:rPr>
                        <a:t>Category</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ctr" latinLnBrk="0">
                        <a:lnSpc>
                          <a:spcPct val="115000"/>
                        </a:lnSpc>
                        <a:spcAft>
                          <a:spcPts val="0"/>
                        </a:spcAft>
                      </a:pPr>
                      <a:r>
                        <a:rPr lang="en-US" sz="1200" kern="0" dirty="0">
                          <a:effectLst/>
                        </a:rPr>
                        <a:t>Work scope</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ctr" latinLnBrk="0">
                        <a:lnSpc>
                          <a:spcPct val="115000"/>
                        </a:lnSpc>
                        <a:spcAft>
                          <a:spcPts val="0"/>
                        </a:spcAft>
                      </a:pPr>
                      <a:r>
                        <a:rPr lang="en-US" sz="1200" kern="0" dirty="0">
                          <a:effectLst/>
                        </a:rPr>
                        <a:t>Unit test-ID</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ctr" latinLnBrk="0">
                        <a:lnSpc>
                          <a:spcPct val="115000"/>
                        </a:lnSpc>
                        <a:spcAft>
                          <a:spcPts val="0"/>
                        </a:spcAft>
                      </a:pPr>
                      <a:r>
                        <a:rPr lang="en-US" sz="1200" kern="0" dirty="0">
                          <a:effectLst/>
                        </a:rPr>
                        <a:t>Unit test-Name</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B w="12700" cap="flat" cmpd="sng" algn="ctr">
                      <a:solidFill>
                        <a:srgbClr val="0070C0"/>
                      </a:solidFill>
                      <a:prstDash val="solid"/>
                      <a:round/>
                      <a:headEnd type="none" w="med" len="med"/>
                      <a:tailEnd type="none" w="med" len="med"/>
                    </a:lnB>
                  </a:tcPr>
                </a:tc>
              </a:tr>
              <a:tr h="309543">
                <a:tc rowSpan="10">
                  <a:txBody>
                    <a:bodyPr/>
                    <a:lstStyle/>
                    <a:p>
                      <a:pPr algn="ctr" latinLnBrk="0">
                        <a:lnSpc>
                          <a:spcPct val="115000"/>
                        </a:lnSpc>
                        <a:spcAft>
                          <a:spcPts val="0"/>
                        </a:spcAft>
                      </a:pPr>
                      <a:r>
                        <a:rPr lang="en-US" sz="1200" kern="0" dirty="0">
                          <a:effectLst/>
                        </a:rPr>
                        <a:t>Child-Guard system </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noFill/>
                  </a:tcPr>
                </a:tc>
                <a:tc rowSpan="5">
                  <a:txBody>
                    <a:bodyPr/>
                    <a:lstStyle/>
                    <a:p>
                      <a:pPr algn="ctr" latinLnBrk="0">
                        <a:lnSpc>
                          <a:spcPct val="115000"/>
                        </a:lnSpc>
                        <a:spcAft>
                          <a:spcPts val="0"/>
                        </a:spcAft>
                      </a:pPr>
                      <a:r>
                        <a:rPr lang="en-US" sz="1200" kern="0" dirty="0">
                          <a:effectLst/>
                        </a:rPr>
                        <a:t>Arduino Uno TEST</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rowSpan="5">
                  <a:txBody>
                    <a:bodyPr/>
                    <a:lstStyle/>
                    <a:p>
                      <a:pPr algn="ctr" latinLnBrk="0">
                        <a:lnSpc>
                          <a:spcPct val="115000"/>
                        </a:lnSpc>
                        <a:spcAft>
                          <a:spcPts val="0"/>
                        </a:spcAft>
                      </a:pPr>
                      <a:r>
                        <a:rPr lang="en-US" sz="1200" kern="0" dirty="0">
                          <a:effectLst/>
                        </a:rPr>
                        <a:t>Detection sensor and output sensor value</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latinLnBrk="0">
                        <a:lnSpc>
                          <a:spcPct val="115000"/>
                        </a:lnSpc>
                        <a:spcAft>
                          <a:spcPts val="0"/>
                        </a:spcAft>
                      </a:pPr>
                      <a:r>
                        <a:rPr lang="en-US" sz="1200" kern="0">
                          <a:effectLst/>
                        </a:rPr>
                        <a:t>1</a:t>
                      </a:r>
                      <a:endParaRPr lang="ko-KR" sz="1100" kern="10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latinLnBrk="0">
                        <a:lnSpc>
                          <a:spcPct val="115000"/>
                        </a:lnSpc>
                        <a:spcAft>
                          <a:spcPts val="0"/>
                        </a:spcAft>
                      </a:pPr>
                      <a:r>
                        <a:rPr lang="en-US" sz="1200" kern="0" dirty="0">
                          <a:effectLst/>
                        </a:rPr>
                        <a:t>The child has come to the home alone.</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r>
              <a:tr h="313008">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0">
                        <a:lnSpc>
                          <a:spcPct val="115000"/>
                        </a:lnSpc>
                        <a:spcAft>
                          <a:spcPts val="0"/>
                        </a:spcAft>
                      </a:pPr>
                      <a:r>
                        <a:rPr lang="en-US" sz="1200" kern="0" dirty="0">
                          <a:effectLst/>
                        </a:rPr>
                        <a:t>2</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latinLnBrk="0">
                        <a:lnSpc>
                          <a:spcPct val="115000"/>
                        </a:lnSpc>
                        <a:spcAft>
                          <a:spcPts val="0"/>
                        </a:spcAft>
                      </a:pPr>
                      <a:r>
                        <a:rPr lang="en-US" sz="1200" kern="0" dirty="0">
                          <a:effectLst/>
                        </a:rPr>
                        <a:t>The outside has become dark.</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322533">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0">
                        <a:lnSpc>
                          <a:spcPct val="115000"/>
                        </a:lnSpc>
                        <a:spcAft>
                          <a:spcPts val="0"/>
                        </a:spcAft>
                      </a:pPr>
                      <a:r>
                        <a:rPr lang="en-US" sz="1200" kern="0">
                          <a:effectLst/>
                        </a:rPr>
                        <a:t>3</a:t>
                      </a:r>
                      <a:endParaRPr lang="ko-KR" sz="1100" kern="10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latinLnBrk="0">
                        <a:lnSpc>
                          <a:spcPct val="115000"/>
                        </a:lnSpc>
                        <a:spcAft>
                          <a:spcPts val="0"/>
                        </a:spcAft>
                      </a:pPr>
                      <a:r>
                        <a:rPr lang="en-US" sz="1200" kern="0" dirty="0">
                          <a:effectLst/>
                        </a:rPr>
                        <a:t>Turn on the television/computer</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r>
              <a:tr h="250509">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0">
                        <a:lnSpc>
                          <a:spcPct val="115000"/>
                        </a:lnSpc>
                        <a:spcAft>
                          <a:spcPts val="0"/>
                        </a:spcAft>
                      </a:pPr>
                      <a:r>
                        <a:rPr lang="en-US" sz="1200" kern="0" dirty="0">
                          <a:effectLst/>
                        </a:rPr>
                        <a:t>4</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rowSpan="2">
                  <a:txBody>
                    <a:bodyPr/>
                    <a:lstStyle/>
                    <a:p>
                      <a:pPr algn="ctr" latinLnBrk="0">
                        <a:lnSpc>
                          <a:spcPct val="115000"/>
                        </a:lnSpc>
                        <a:spcAft>
                          <a:spcPts val="0"/>
                        </a:spcAft>
                      </a:pPr>
                      <a:r>
                        <a:rPr lang="en-US" sz="1200" kern="0" dirty="0">
                          <a:effectLst/>
                        </a:rPr>
                        <a:t>Too close to watch the television.</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250509">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0">
                        <a:lnSpc>
                          <a:spcPct val="115000"/>
                        </a:lnSpc>
                        <a:spcAft>
                          <a:spcPts val="0"/>
                        </a:spcAft>
                      </a:pPr>
                      <a:r>
                        <a:rPr lang="en-US" sz="1200" kern="0" dirty="0">
                          <a:effectLst/>
                        </a:rPr>
                        <a:t>5</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latinLnBrk="1"/>
                      <a:endParaRPr lang="ko-KR" altLang="en-US"/>
                    </a:p>
                  </a:txBody>
                  <a:tcPr/>
                </a:tc>
              </a:tr>
              <a:tr h="287648">
                <a:tc vMerge="1">
                  <a:txBody>
                    <a:bodyPr/>
                    <a:lstStyle/>
                    <a:p>
                      <a:pPr latinLnBrk="1"/>
                      <a:endParaRPr lang="ko-KR" altLang="en-US"/>
                    </a:p>
                  </a:txBody>
                  <a:tcPr/>
                </a:tc>
                <a:tc rowSpan="5">
                  <a:txBody>
                    <a:bodyPr/>
                    <a:lstStyle/>
                    <a:p>
                      <a:pPr algn="ctr" latinLnBrk="0">
                        <a:lnSpc>
                          <a:spcPct val="115000"/>
                        </a:lnSpc>
                        <a:spcAft>
                          <a:spcPts val="0"/>
                        </a:spcAft>
                      </a:pPr>
                      <a:r>
                        <a:rPr lang="en-US" sz="1200" kern="0" dirty="0">
                          <a:effectLst/>
                        </a:rPr>
                        <a:t>Tizen TEST</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algn="ctr" latinLnBrk="0">
                        <a:lnSpc>
                          <a:spcPct val="115000"/>
                        </a:lnSpc>
                        <a:spcAft>
                          <a:spcPts val="0"/>
                        </a:spcAft>
                      </a:pPr>
                      <a:r>
                        <a:rPr lang="en-US" sz="1200" kern="0">
                          <a:effectLst/>
                        </a:rPr>
                        <a:t>Login </a:t>
                      </a:r>
                      <a:endParaRPr lang="ko-KR" sz="1100" kern="10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latinLnBrk="0">
                        <a:lnSpc>
                          <a:spcPct val="115000"/>
                        </a:lnSpc>
                        <a:spcAft>
                          <a:spcPts val="0"/>
                        </a:spcAft>
                      </a:pPr>
                      <a:r>
                        <a:rPr lang="en-US" sz="1200" kern="0" dirty="0">
                          <a:effectLst/>
                        </a:rPr>
                        <a:t>1</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latinLnBrk="0">
                        <a:lnSpc>
                          <a:spcPct val="115000"/>
                        </a:lnSpc>
                        <a:spcAft>
                          <a:spcPts val="0"/>
                        </a:spcAft>
                      </a:pPr>
                      <a:r>
                        <a:rPr lang="en-US" sz="1200" kern="0" dirty="0">
                          <a:effectLst/>
                        </a:rPr>
                        <a:t>Registration basic child/parents information </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516605">
                <a:tc vMerge="1">
                  <a:txBody>
                    <a:bodyPr/>
                    <a:lstStyle/>
                    <a:p>
                      <a:pPr latinLnBrk="1"/>
                      <a:endParaRPr lang="ko-KR" altLang="en-US"/>
                    </a:p>
                  </a:txBody>
                  <a:tcPr/>
                </a:tc>
                <a:tc vMerge="1">
                  <a:txBody>
                    <a:bodyPr/>
                    <a:lstStyle/>
                    <a:p>
                      <a:pPr latinLnBrk="1"/>
                      <a:endParaRPr lang="ko-KR" altLang="en-US"/>
                    </a:p>
                  </a:txBody>
                  <a:tcPr/>
                </a:tc>
                <a:tc rowSpan="2">
                  <a:txBody>
                    <a:bodyPr/>
                    <a:lstStyle/>
                    <a:p>
                      <a:pPr algn="ctr" latinLnBrk="0">
                        <a:lnSpc>
                          <a:spcPct val="115000"/>
                        </a:lnSpc>
                        <a:spcAft>
                          <a:spcPts val="0"/>
                        </a:spcAft>
                      </a:pPr>
                      <a:r>
                        <a:rPr lang="en-US" sz="1200" kern="0" dirty="0">
                          <a:effectLst/>
                        </a:rPr>
                        <a:t>Registration Basic information</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latinLnBrk="0">
                        <a:lnSpc>
                          <a:spcPct val="115000"/>
                        </a:lnSpc>
                        <a:spcAft>
                          <a:spcPts val="0"/>
                        </a:spcAft>
                      </a:pPr>
                      <a:r>
                        <a:rPr lang="en-US" sz="1200" kern="0" dirty="0">
                          <a:effectLst/>
                        </a:rPr>
                        <a:t>2</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latinLnBrk="0">
                        <a:lnSpc>
                          <a:spcPct val="115000"/>
                        </a:lnSpc>
                        <a:spcAft>
                          <a:spcPts val="0"/>
                        </a:spcAft>
                      </a:pPr>
                      <a:r>
                        <a:rPr lang="en-US" sz="1200" kern="0" dirty="0">
                          <a:effectLst/>
                        </a:rPr>
                        <a:t>Registration reasonable using the television/computer time </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r>
              <a:tr h="314306">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0">
                        <a:lnSpc>
                          <a:spcPct val="115000"/>
                        </a:lnSpc>
                        <a:spcAft>
                          <a:spcPts val="0"/>
                        </a:spcAft>
                      </a:pPr>
                      <a:r>
                        <a:rPr lang="en-US" sz="1200" kern="0" dirty="0">
                          <a:effectLst/>
                        </a:rPr>
                        <a:t>3</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latinLnBrk="0">
                        <a:lnSpc>
                          <a:spcPct val="115000"/>
                        </a:lnSpc>
                        <a:spcAft>
                          <a:spcPts val="0"/>
                        </a:spcAft>
                      </a:pPr>
                      <a:r>
                        <a:rPr lang="en-US" sz="1200" kern="0" dirty="0">
                          <a:effectLst/>
                        </a:rPr>
                        <a:t>Registration compensation items</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r>
              <a:tr h="396130">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0">
                        <a:lnSpc>
                          <a:spcPct val="115000"/>
                        </a:lnSpc>
                        <a:spcAft>
                          <a:spcPts val="0"/>
                        </a:spcAft>
                      </a:pPr>
                      <a:r>
                        <a:rPr lang="en-US" sz="1200" kern="0">
                          <a:effectLst/>
                        </a:rPr>
                        <a:t>Monitoring</a:t>
                      </a:r>
                      <a:endParaRPr lang="ko-KR" sz="1100" kern="10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latinLnBrk="0">
                        <a:lnSpc>
                          <a:spcPct val="115000"/>
                        </a:lnSpc>
                        <a:spcAft>
                          <a:spcPts val="0"/>
                        </a:spcAft>
                      </a:pPr>
                      <a:r>
                        <a:rPr lang="en-US" sz="1200" kern="0">
                          <a:effectLst/>
                        </a:rPr>
                        <a:t>4</a:t>
                      </a:r>
                      <a:endParaRPr lang="ko-KR" sz="1100" kern="10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latinLnBrk="0">
                        <a:lnSpc>
                          <a:spcPct val="115000"/>
                        </a:lnSpc>
                        <a:spcAft>
                          <a:spcPts val="0"/>
                        </a:spcAft>
                      </a:pPr>
                      <a:r>
                        <a:rPr lang="en-US" sz="1200" kern="0" dirty="0">
                          <a:effectLst/>
                        </a:rPr>
                        <a:t>View the monitoring screen</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r>
              <a:tr h="426001">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0">
                        <a:lnSpc>
                          <a:spcPct val="115000"/>
                        </a:lnSpc>
                        <a:spcAft>
                          <a:spcPts val="0"/>
                        </a:spcAft>
                      </a:pPr>
                      <a:r>
                        <a:rPr lang="en-US" sz="1200" kern="0">
                          <a:effectLst/>
                        </a:rPr>
                        <a:t>Compensation</a:t>
                      </a:r>
                      <a:endParaRPr lang="ko-KR" sz="1100" kern="10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algn="ctr" latinLnBrk="0">
                        <a:lnSpc>
                          <a:spcPct val="115000"/>
                        </a:lnSpc>
                        <a:spcAft>
                          <a:spcPts val="0"/>
                        </a:spcAft>
                      </a:pPr>
                      <a:r>
                        <a:rPr lang="en-US" sz="1200" kern="0" dirty="0">
                          <a:effectLst/>
                        </a:rPr>
                        <a:t>5</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algn="ctr" latinLnBrk="0">
                        <a:lnSpc>
                          <a:spcPct val="115000"/>
                        </a:lnSpc>
                        <a:spcAft>
                          <a:spcPts val="0"/>
                        </a:spcAft>
                      </a:pPr>
                      <a:r>
                        <a:rPr lang="en-US" sz="1200" kern="0" dirty="0">
                          <a:effectLst/>
                        </a:rPr>
                        <a:t>Send the compensation message</a:t>
                      </a:r>
                      <a:endParaRPr lang="ko-KR" sz="1100" kern="100" dirty="0">
                        <a:effectLst/>
                        <a:latin typeface="+mn-lt"/>
                        <a:ea typeface="맑은 고딕" panose="020B0503020000020004" pitchFamily="50" charset="-127"/>
                        <a:cs typeface="Times New Roman" panose="02020603050405020304" pitchFamily="18" charset="0"/>
                      </a:endParaRPr>
                    </a:p>
                  </a:txBody>
                  <a:tcPr marL="55408" marR="55408" marT="0"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tcPr>
                </a:tc>
              </a:tr>
            </a:tbl>
          </a:graphicData>
        </a:graphic>
      </p:graphicFrame>
      <p:sp>
        <p:nvSpPr>
          <p:cNvPr id="7"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Testing</a:t>
            </a:r>
            <a:endParaRPr lang="en-US" sz="3200" dirty="0">
              <a:solidFill>
                <a:srgbClr val="00B0F0"/>
              </a:solidFill>
              <a:latin typeface="Futura Md BT"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2876686"/>
            <a:ext cx="8229600" cy="1858218"/>
          </a:xfrm>
        </p:spPr>
        <p:txBody>
          <a:bodyPr>
            <a:normAutofit fontScale="90000"/>
          </a:bodyPr>
          <a:lstStyle/>
          <a:p>
            <a:pPr algn="l" latinLnBrk="1"/>
            <a:r>
              <a:rPr lang="cs-CZ" sz="3600" dirty="0" smtClean="0">
                <a:solidFill>
                  <a:srgbClr val="00B0F0"/>
                </a:solidFill>
                <a:latin typeface="Futura Md BT" pitchFamily="34" charset="0"/>
              </a:rPr>
              <a:t>Testing</a:t>
            </a:r>
            <a:r>
              <a:rPr lang="en-US" sz="3200" dirty="0" smtClean="0">
                <a:solidFill>
                  <a:srgbClr val="00B0F0"/>
                </a:solidFill>
                <a:latin typeface="Futura Md BT" pitchFamily="34" charset="0"/>
              </a:rPr>
              <a:t/>
            </a:r>
            <a:br>
              <a:rPr lang="en-US" sz="3200" dirty="0" smtClean="0">
                <a:solidFill>
                  <a:srgbClr val="00B0F0"/>
                </a:solidFill>
                <a:latin typeface="Futura Md BT" pitchFamily="34" charset="0"/>
              </a:rPr>
            </a:br>
            <a:r>
              <a:rPr lang="en-US" sz="1300" dirty="0" smtClean="0">
                <a:solidFill>
                  <a:srgbClr val="00B0F0"/>
                </a:solidFill>
                <a:latin typeface="Futura Md BT" pitchFamily="34" charset="0"/>
              </a:rPr>
              <a:t> </a:t>
            </a:r>
            <a:r>
              <a:rPr lang="ko-KR" altLang="ko-KR" sz="3200" dirty="0"/>
              <a:t/>
            </a:r>
            <a:br>
              <a:rPr lang="ko-KR" altLang="ko-KR" sz="3200" dirty="0"/>
            </a:br>
            <a:r>
              <a:rPr lang="en-US" altLang="ko-KR" sz="3200" dirty="0"/>
              <a:t>2</a:t>
            </a:r>
            <a:r>
              <a:rPr lang="en-US" altLang="ko-KR" sz="3200" dirty="0" smtClean="0"/>
              <a:t>. </a:t>
            </a:r>
            <a:r>
              <a:rPr lang="en-US" altLang="ko-KR" sz="3200" dirty="0"/>
              <a:t>Testing Strategy </a:t>
            </a:r>
            <a:r>
              <a:rPr lang="en-US" altLang="ko-KR" sz="3200" dirty="0" smtClean="0"/>
              <a:t>- Integrating Testing</a:t>
            </a:r>
            <a:br>
              <a:rPr lang="en-US" altLang="ko-KR" sz="3200" dirty="0" smtClean="0"/>
            </a:br>
            <a:r>
              <a:rPr lang="en-US" altLang="ko-KR" sz="3200" dirty="0" smtClean="0"/>
              <a:t/>
            </a:r>
            <a:br>
              <a:rPr lang="en-US" altLang="ko-KR" sz="3200" dirty="0" smtClean="0"/>
            </a:br>
            <a:r>
              <a:rPr lang="en-US" altLang="ko-KR" sz="3200" dirty="0" smtClean="0"/>
              <a:t>- </a:t>
            </a:r>
            <a:r>
              <a:rPr lang="en-US" altLang="ko-KR" sz="2400" dirty="0" smtClean="0"/>
              <a:t>Integration </a:t>
            </a:r>
            <a:r>
              <a:rPr lang="en-US" altLang="ko-KR" sz="2400" dirty="0"/>
              <a:t>testing is to test the following matter how Arduino sensor values are correctly linked to the application of Tizen</a:t>
            </a:r>
            <a:r>
              <a:rPr lang="en-US" altLang="ko-KR" sz="2400" dirty="0" smtClean="0"/>
              <a:t>.</a:t>
            </a:r>
            <a:br>
              <a:rPr lang="en-US" altLang="ko-KR" sz="2400" dirty="0" smtClean="0"/>
            </a:br>
            <a:r>
              <a:rPr lang="ko-KR" altLang="ko-KR" sz="2400" dirty="0"/>
              <a:t/>
            </a:r>
            <a:br>
              <a:rPr lang="ko-KR" altLang="ko-KR" sz="2400" dirty="0"/>
            </a:br>
            <a:r>
              <a:rPr lang="en-US" altLang="ko-KR" sz="2400" dirty="0" smtClean="0"/>
              <a:t>- If </a:t>
            </a:r>
            <a:r>
              <a:rPr lang="en-US" altLang="ko-KR" sz="2400" dirty="0"/>
              <a:t>the Arduino sensor values is detected, whether Tizen apps in real-time transmission of the message screen.</a:t>
            </a:r>
            <a:r>
              <a:rPr lang="ko-KR" altLang="ko-KR" sz="2400" dirty="0"/>
              <a:t/>
            </a:r>
            <a:br>
              <a:rPr lang="ko-KR" altLang="ko-KR" sz="2400" dirty="0"/>
            </a:br>
            <a:r>
              <a:rPr lang="en-US" altLang="ko-KR" sz="2400" dirty="0"/>
              <a:t> </a:t>
            </a:r>
            <a:r>
              <a:rPr lang="ko-KR" altLang="ko-KR" sz="2400" dirty="0"/>
              <a:t/>
            </a:r>
            <a:br>
              <a:rPr lang="ko-KR" altLang="ko-KR" sz="2400" dirty="0"/>
            </a:br>
            <a:r>
              <a:rPr lang="en-US" altLang="ko-KR" sz="2400" dirty="0" smtClean="0"/>
              <a:t>- Through </a:t>
            </a:r>
            <a:r>
              <a:rPr lang="en-US" altLang="ko-KR" sz="2400" dirty="0"/>
              <a:t>the monitoring screen of the app, for a week with shows by comparison the TV / computer time and registered with a reasonable time period.</a:t>
            </a:r>
            <a:r>
              <a:rPr lang="ko-KR" altLang="ko-KR" sz="2400" dirty="0"/>
              <a:t/>
            </a:r>
            <a:br>
              <a:rPr lang="ko-KR" altLang="ko-KR" sz="2400" dirty="0"/>
            </a:br>
            <a:r>
              <a:rPr lang="en-US" altLang="ko-KR" sz="2400" dirty="0"/>
              <a:t> </a:t>
            </a:r>
            <a:r>
              <a:rPr lang="ko-KR" altLang="ko-KR" sz="2400" dirty="0"/>
              <a:t/>
            </a:r>
            <a:br>
              <a:rPr lang="ko-KR" altLang="ko-KR" sz="2400" dirty="0"/>
            </a:br>
            <a:r>
              <a:rPr lang="en-US" altLang="ko-KR" sz="2400" dirty="0" smtClean="0"/>
              <a:t>- If </a:t>
            </a:r>
            <a:r>
              <a:rPr lang="en-US" altLang="ko-KR" sz="2400" dirty="0"/>
              <a:t>you press the button, compensation, rewards information is sent cell phone text as a child.</a:t>
            </a:r>
            <a:r>
              <a:rPr lang="ko-KR" altLang="ko-KR" sz="2400" dirty="0"/>
              <a:t/>
            </a:r>
            <a:br>
              <a:rPr lang="ko-KR" altLang="ko-KR" sz="2400" dirty="0"/>
            </a:br>
            <a:r>
              <a:rPr lang="en-US" altLang="ko-KR" sz="2400" dirty="0"/>
              <a:t> </a:t>
            </a:r>
            <a:r>
              <a:rPr lang="ko-KR" altLang="ko-KR" sz="2400" dirty="0"/>
              <a:t/>
            </a:r>
            <a:br>
              <a:rPr lang="ko-KR" altLang="ko-KR" sz="2400" dirty="0"/>
            </a:br>
            <a:r>
              <a:rPr lang="ko-KR" altLang="ko-KR" sz="2800" dirty="0"/>
              <a:t/>
            </a:r>
            <a:br>
              <a:rPr lang="ko-KR" altLang="ko-KR" sz="2800" dirty="0"/>
            </a:br>
            <a:r>
              <a:rPr lang="en-US" sz="3200" dirty="0" smtClean="0">
                <a:solidFill>
                  <a:srgbClr val="00B0F0"/>
                </a:solidFill>
                <a:latin typeface="Futura Md BT" pitchFamily="34" charset="0"/>
              </a:rPr>
              <a:t/>
            </a:r>
            <a:br>
              <a:rPr lang="en-US" sz="3200" dirty="0" smtClean="0">
                <a:solidFill>
                  <a:srgbClr val="00B0F0"/>
                </a:solidFill>
                <a:latin typeface="Futura Md BT" pitchFamily="34" charset="0"/>
              </a:rPr>
            </a:br>
            <a:endParaRPr lang="en-US" sz="3200" dirty="0">
              <a:solidFill>
                <a:srgbClr val="00B0F0"/>
              </a:solidFill>
              <a:latin typeface="Futura Md BT" pitchFamily="34" charset="0"/>
            </a:endParaRPr>
          </a:p>
        </p:txBody>
      </p:sp>
    </p:spTree>
    <p:extLst>
      <p:ext uri="{BB962C8B-B14F-4D97-AF65-F5344CB8AC3E}">
        <p14:creationId xmlns:p14="http://schemas.microsoft.com/office/powerpoint/2010/main" val="23756177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Содержимое 2"/>
          <p:cNvSpPr>
            <a:spLocks noGrp="1"/>
          </p:cNvSpPr>
          <p:nvPr>
            <p:ph idx="1"/>
          </p:nvPr>
        </p:nvSpPr>
        <p:spPr>
          <a:xfrm>
            <a:off x="323528" y="853243"/>
            <a:ext cx="8075240" cy="5384069"/>
          </a:xfrm>
        </p:spPr>
        <p:txBody>
          <a:bodyPr>
            <a:noAutofit/>
          </a:bodyPr>
          <a:lstStyle/>
          <a:p>
            <a:pPr marL="457200" indent="-457200">
              <a:buFont typeface="+mj-lt"/>
              <a:buAutoNum type="arabicPeriod"/>
            </a:pPr>
            <a:r>
              <a:rPr lang="en-US" sz="2400" dirty="0" smtClean="0">
                <a:ea typeface="Arial Unicode MS" panose="020B0604020202020204" pitchFamily="50" charset="-127"/>
                <a:cs typeface="Arial" panose="020B0604020202020204" pitchFamily="34" charset="0"/>
              </a:rPr>
              <a:t>Introduction</a:t>
            </a:r>
            <a:r>
              <a:rPr lang="en-US" sz="1600" dirty="0" smtClean="0">
                <a:cs typeface="Arial" panose="020B0604020202020204" pitchFamily="34" charset="0"/>
              </a:rPr>
              <a:t/>
            </a:r>
            <a:br>
              <a:rPr lang="en-US" sz="1600" dirty="0" smtClean="0">
                <a:cs typeface="Arial" panose="020B0604020202020204" pitchFamily="34" charset="0"/>
              </a:rPr>
            </a:br>
            <a:r>
              <a:rPr lang="en-US" sz="1800" dirty="0" smtClean="0">
                <a:cs typeface="Arial" panose="020B0604020202020204" pitchFamily="34" charset="0"/>
              </a:rPr>
              <a:t>- Motivation &amp; Background</a:t>
            </a:r>
            <a:br>
              <a:rPr lang="en-US" sz="1800" dirty="0" smtClean="0">
                <a:cs typeface="Arial" panose="020B0604020202020204" pitchFamily="34" charset="0"/>
              </a:rPr>
            </a:br>
            <a:r>
              <a:rPr lang="en-US" sz="1800" dirty="0" smtClean="0">
                <a:cs typeface="Arial" panose="020B0604020202020204" pitchFamily="34" charset="0"/>
              </a:rPr>
              <a:t>- Problem statement</a:t>
            </a:r>
          </a:p>
          <a:p>
            <a:pPr marL="457200" indent="-457200">
              <a:buFont typeface="+mj-lt"/>
              <a:buAutoNum type="arabicPeriod"/>
            </a:pPr>
            <a:r>
              <a:rPr lang="cs-CZ" sz="2400" dirty="0" smtClean="0">
                <a:cs typeface="Arial" panose="020B0604020202020204" pitchFamily="34" charset="0"/>
              </a:rPr>
              <a:t>Solution</a:t>
            </a:r>
            <a:r>
              <a:rPr lang="en-US" sz="2400" dirty="0" smtClean="0">
                <a:cs typeface="Arial" panose="020B0604020202020204" pitchFamily="34" charset="0"/>
              </a:rPr>
              <a:t>(propose)</a:t>
            </a:r>
            <a:r>
              <a:rPr lang="en-US" sz="1600" dirty="0" smtClean="0">
                <a:cs typeface="Arial" panose="020B0604020202020204" pitchFamily="34" charset="0"/>
              </a:rPr>
              <a:t/>
            </a:r>
            <a:br>
              <a:rPr lang="en-US" sz="1600" dirty="0" smtClean="0">
                <a:cs typeface="Arial" panose="020B0604020202020204" pitchFamily="34" charset="0"/>
              </a:rPr>
            </a:br>
            <a:r>
              <a:rPr lang="en-US" sz="1800" dirty="0" smtClean="0">
                <a:cs typeface="Arial" panose="020B0604020202020204" pitchFamily="34" charset="0"/>
              </a:rPr>
              <a:t>- Approach the idea</a:t>
            </a:r>
            <a:br>
              <a:rPr lang="en-US" sz="1800" dirty="0" smtClean="0">
                <a:cs typeface="Arial" panose="020B0604020202020204" pitchFamily="34" charset="0"/>
              </a:rPr>
            </a:br>
            <a:r>
              <a:rPr lang="en-US" sz="1800" dirty="0" smtClean="0">
                <a:cs typeface="Arial" panose="020B0604020202020204" pitchFamily="34" charset="0"/>
              </a:rPr>
              <a:t>- Objective</a:t>
            </a:r>
            <a:br>
              <a:rPr lang="en-US" sz="1800" dirty="0" smtClean="0">
                <a:cs typeface="Arial" panose="020B0604020202020204" pitchFamily="34" charset="0"/>
              </a:rPr>
            </a:br>
            <a:r>
              <a:rPr lang="en-US" sz="1800" dirty="0" smtClean="0">
                <a:cs typeface="Arial" panose="020B0604020202020204" pitchFamily="34" charset="0"/>
              </a:rPr>
              <a:t>- Solution</a:t>
            </a:r>
            <a:endParaRPr lang="cs-CZ" sz="1800" dirty="0" smtClean="0">
              <a:cs typeface="Arial" panose="020B0604020202020204" pitchFamily="34" charset="0"/>
            </a:endParaRPr>
          </a:p>
          <a:p>
            <a:pPr marL="457200" indent="-457200">
              <a:buFont typeface="+mj-lt"/>
              <a:buAutoNum type="arabicPeriod"/>
            </a:pPr>
            <a:r>
              <a:rPr lang="cs-CZ" sz="2400" dirty="0" smtClean="0">
                <a:cs typeface="Arial" panose="020B0604020202020204" pitchFamily="34" charset="0"/>
              </a:rPr>
              <a:t>Requirement</a:t>
            </a:r>
            <a:r>
              <a:rPr lang="en-US" sz="1600" dirty="0" smtClean="0">
                <a:cs typeface="Arial" panose="020B0604020202020204" pitchFamily="34" charset="0"/>
              </a:rPr>
              <a:t/>
            </a:r>
            <a:br>
              <a:rPr lang="en-US" sz="1600" dirty="0" smtClean="0">
                <a:cs typeface="Arial" panose="020B0604020202020204" pitchFamily="34" charset="0"/>
              </a:rPr>
            </a:br>
            <a:r>
              <a:rPr lang="en-US" sz="1800" dirty="0" smtClean="0">
                <a:cs typeface="Arial" panose="020B0604020202020204" pitchFamily="34" charset="0"/>
              </a:rPr>
              <a:t>- Use case</a:t>
            </a:r>
            <a:br>
              <a:rPr lang="en-US" sz="1800" dirty="0" smtClean="0">
                <a:cs typeface="Arial" panose="020B0604020202020204" pitchFamily="34" charset="0"/>
              </a:rPr>
            </a:br>
            <a:r>
              <a:rPr lang="en-US" sz="1800" dirty="0" smtClean="0">
                <a:cs typeface="Arial" panose="020B0604020202020204" pitchFamily="34" charset="0"/>
              </a:rPr>
              <a:t>- Goal-based modeling</a:t>
            </a:r>
            <a:endParaRPr lang="cs-CZ" sz="1800" dirty="0" smtClean="0">
              <a:cs typeface="Arial" panose="020B0604020202020204" pitchFamily="34" charset="0"/>
            </a:endParaRPr>
          </a:p>
          <a:p>
            <a:pPr marL="457200" indent="-457200">
              <a:buFont typeface="+mj-lt"/>
              <a:buAutoNum type="arabicPeriod"/>
            </a:pPr>
            <a:r>
              <a:rPr lang="cs-CZ" sz="2400" dirty="0" smtClean="0">
                <a:cs typeface="Arial" panose="020B0604020202020204" pitchFamily="34" charset="0"/>
              </a:rPr>
              <a:t>System introduction</a:t>
            </a:r>
            <a:r>
              <a:rPr lang="en-US" sz="1600" dirty="0" smtClean="0">
                <a:cs typeface="Arial" panose="020B0604020202020204" pitchFamily="34" charset="0"/>
              </a:rPr>
              <a:t/>
            </a:r>
            <a:br>
              <a:rPr lang="en-US" sz="1600" dirty="0" smtClean="0">
                <a:cs typeface="Arial" panose="020B0604020202020204" pitchFamily="34" charset="0"/>
              </a:rPr>
            </a:br>
            <a:r>
              <a:rPr lang="en-US" sz="1600" dirty="0" smtClean="0">
                <a:cs typeface="Arial" panose="020B0604020202020204" pitchFamily="34" charset="0"/>
              </a:rPr>
              <a:t>- Design &amp; architecture</a:t>
            </a:r>
            <a:br>
              <a:rPr lang="en-US" sz="1600" dirty="0" smtClean="0">
                <a:cs typeface="Arial" panose="020B0604020202020204" pitchFamily="34" charset="0"/>
              </a:rPr>
            </a:br>
            <a:r>
              <a:rPr lang="en-US" sz="1600" dirty="0" smtClean="0">
                <a:cs typeface="Arial" panose="020B0604020202020204" pitchFamily="34" charset="0"/>
              </a:rPr>
              <a:t>- Technology used</a:t>
            </a:r>
            <a:endParaRPr lang="cs-CZ" sz="1600" dirty="0" smtClean="0">
              <a:cs typeface="Arial" panose="020B0604020202020204" pitchFamily="34" charset="0"/>
            </a:endParaRPr>
          </a:p>
          <a:p>
            <a:pPr marL="457200" indent="-457200">
              <a:buFont typeface="+mj-lt"/>
              <a:buAutoNum type="arabicPeriod"/>
            </a:pPr>
            <a:r>
              <a:rPr lang="cs-CZ" sz="2400" dirty="0" smtClean="0">
                <a:cs typeface="Arial" panose="020B0604020202020204" pitchFamily="34" charset="0"/>
              </a:rPr>
              <a:t>Testin</a:t>
            </a:r>
            <a:r>
              <a:rPr lang="en-US" sz="2400" dirty="0" smtClean="0">
                <a:cs typeface="Arial" panose="020B0604020202020204" pitchFamily="34" charset="0"/>
              </a:rPr>
              <a:t>g</a:t>
            </a:r>
            <a:br>
              <a:rPr lang="en-US" sz="2400" dirty="0" smtClean="0">
                <a:cs typeface="Arial" panose="020B0604020202020204" pitchFamily="34" charset="0"/>
              </a:rPr>
            </a:br>
            <a:r>
              <a:rPr lang="en-US" sz="1600" dirty="0" smtClean="0">
                <a:cs typeface="Arial" panose="020B0604020202020204" pitchFamily="34" charset="0"/>
              </a:rPr>
              <a:t>- </a:t>
            </a:r>
            <a:r>
              <a:rPr lang="en-US" altLang="ko-KR" sz="1600" dirty="0" smtClean="0"/>
              <a:t>Testing </a:t>
            </a:r>
            <a:r>
              <a:rPr lang="en-US" altLang="ko-KR" sz="1600" dirty="0"/>
              <a:t>Strategy</a:t>
            </a:r>
            <a:endParaRPr lang="cs-CZ" sz="1600" dirty="0" smtClean="0">
              <a:cs typeface="Arial" panose="020B0604020202020204" pitchFamily="34" charset="0"/>
            </a:endParaRPr>
          </a:p>
          <a:p>
            <a:pPr marL="457200" indent="-457200">
              <a:buFont typeface="+mj-lt"/>
              <a:buAutoNum type="arabicPeriod"/>
            </a:pPr>
            <a:r>
              <a:rPr lang="cs-CZ" sz="2400" dirty="0" smtClean="0">
                <a:cs typeface="Arial" panose="020B0604020202020204" pitchFamily="34" charset="0"/>
              </a:rPr>
              <a:t>Demo</a:t>
            </a:r>
          </a:p>
          <a:p>
            <a:pPr marL="457200" indent="-457200">
              <a:buFont typeface="+mj-lt"/>
              <a:buAutoNum type="arabicPeriod"/>
            </a:pPr>
            <a:r>
              <a:rPr lang="cs-CZ" sz="2400" dirty="0" smtClean="0">
                <a:cs typeface="Arial" panose="020B0604020202020204" pitchFamily="34" charset="0"/>
              </a:rPr>
              <a:t>Con</a:t>
            </a:r>
            <a:r>
              <a:rPr lang="en-US" sz="2400" dirty="0" smtClean="0">
                <a:cs typeface="Arial" panose="020B0604020202020204" pitchFamily="34" charset="0"/>
              </a:rPr>
              <a:t>c</a:t>
            </a:r>
            <a:r>
              <a:rPr lang="cs-CZ" sz="2400" dirty="0" smtClean="0">
                <a:cs typeface="Arial" panose="020B0604020202020204" pitchFamily="34" charset="0"/>
              </a:rPr>
              <a:t>lusion</a:t>
            </a:r>
          </a:p>
        </p:txBody>
      </p:sp>
      <p:sp>
        <p:nvSpPr>
          <p:cNvPr id="5" name="Заголовок 1"/>
          <p:cNvSpPr txBox="1">
            <a:spLocks/>
          </p:cNvSpPr>
          <p:nvPr/>
        </p:nvSpPr>
        <p:spPr>
          <a:xfrm>
            <a:off x="0" y="-1"/>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Content</a:t>
            </a:r>
            <a:endParaRPr lang="en-US" sz="3200" dirty="0">
              <a:solidFill>
                <a:srgbClr val="00B0F0"/>
              </a:solidFill>
              <a:latin typeface="Futura Md BT"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942789"/>
            <a:ext cx="8229600" cy="4142395"/>
          </a:xfrm>
        </p:spPr>
        <p:txBody>
          <a:bodyPr>
            <a:normAutofit/>
          </a:bodyPr>
          <a:lstStyle/>
          <a:p>
            <a:pPr algn="l" latinLnBrk="1"/>
            <a:r>
              <a:rPr lang="ko-KR" altLang="ko-KR" sz="3200" dirty="0"/>
              <a:t/>
            </a:r>
            <a:br>
              <a:rPr lang="ko-KR" altLang="ko-KR" sz="3200" dirty="0"/>
            </a:br>
            <a:r>
              <a:rPr lang="en-US" altLang="ko-KR" sz="2700" dirty="0" smtClean="0"/>
              <a:t>1. Light on / off</a:t>
            </a:r>
            <a:br>
              <a:rPr lang="en-US" altLang="ko-KR" sz="2700" dirty="0" smtClean="0"/>
            </a:br>
            <a:r>
              <a:rPr lang="en-US" altLang="ko-KR" sz="2700" dirty="0" smtClean="0"/>
              <a:t/>
            </a:r>
            <a:br>
              <a:rPr lang="en-US" altLang="ko-KR" sz="2700" dirty="0" smtClean="0"/>
            </a:br>
            <a:r>
              <a:rPr lang="en-US" altLang="ko-KR" sz="2700" dirty="0" smtClean="0"/>
              <a:t>2. Television turn on / off</a:t>
            </a:r>
            <a:br>
              <a:rPr lang="en-US" altLang="ko-KR" sz="2700" dirty="0" smtClean="0"/>
            </a:br>
            <a:r>
              <a:rPr lang="en-US" altLang="ko-KR" sz="2700" dirty="0" smtClean="0"/>
              <a:t/>
            </a:r>
            <a:br>
              <a:rPr lang="en-US" altLang="ko-KR" sz="2700" dirty="0" smtClean="0"/>
            </a:br>
            <a:r>
              <a:rPr lang="en-US" altLang="ko-KR" sz="2700" dirty="0" smtClean="0"/>
              <a:t>3. Too close to watch the television(Automatically turn off)</a:t>
            </a:r>
            <a:br>
              <a:rPr lang="en-US" altLang="ko-KR" sz="2700" dirty="0" smtClean="0"/>
            </a:br>
            <a:r>
              <a:rPr lang="en-US" altLang="ko-KR" sz="2700" dirty="0" smtClean="0"/>
              <a:t/>
            </a:r>
            <a:br>
              <a:rPr lang="en-US" altLang="ko-KR" sz="2700" dirty="0" smtClean="0"/>
            </a:br>
            <a:r>
              <a:rPr lang="en-US" altLang="ko-KR" sz="2700" dirty="0" smtClean="0"/>
              <a:t>4. Tizen application system</a:t>
            </a:r>
            <a:r>
              <a:rPr lang="en-US" sz="2700" dirty="0" smtClean="0">
                <a:solidFill>
                  <a:srgbClr val="00B0F0"/>
                </a:solidFill>
                <a:latin typeface="Futura Md BT" pitchFamily="34" charset="0"/>
              </a:rPr>
              <a:t/>
            </a:r>
            <a:br>
              <a:rPr lang="en-US" sz="2700" dirty="0" smtClean="0">
                <a:solidFill>
                  <a:srgbClr val="00B0F0"/>
                </a:solidFill>
                <a:latin typeface="Futura Md BT" pitchFamily="34" charset="0"/>
              </a:rPr>
            </a:br>
            <a:endParaRPr lang="en-US" sz="2700" dirty="0">
              <a:solidFill>
                <a:srgbClr val="00B0F0"/>
              </a:solidFill>
              <a:latin typeface="Futura Md BT" pitchFamily="34" charset="0"/>
            </a:endParaRPr>
          </a:p>
        </p:txBody>
      </p:sp>
      <p:sp>
        <p:nvSpPr>
          <p:cNvPr id="7"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Demonstration</a:t>
            </a:r>
            <a:endParaRPr lang="en-US" sz="3200" dirty="0">
              <a:solidFill>
                <a:srgbClr val="00B0F0"/>
              </a:solidFill>
              <a:latin typeface="Futura Md BT" pitchFamily="34" charset="0"/>
            </a:endParaRPr>
          </a:p>
        </p:txBody>
      </p:sp>
    </p:spTree>
    <p:extLst>
      <p:ext uri="{BB962C8B-B14F-4D97-AF65-F5344CB8AC3E}">
        <p14:creationId xmlns:p14="http://schemas.microsoft.com/office/powerpoint/2010/main" val="3609689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l"/>
            <a:r>
              <a:rPr lang="cs-CZ" sz="3200" dirty="0" smtClean="0">
                <a:solidFill>
                  <a:srgbClr val="00B0F0"/>
                </a:solidFill>
                <a:latin typeface="Futura Md BT" pitchFamily="34" charset="0"/>
              </a:rPr>
              <a:t>Demo</a:t>
            </a:r>
            <a:r>
              <a:rPr lang="en-US" sz="3200" dirty="0" smtClean="0">
                <a:solidFill>
                  <a:srgbClr val="00B0F0"/>
                </a:solidFill>
                <a:latin typeface="Futura Md BT" pitchFamily="34" charset="0"/>
              </a:rPr>
              <a:t> – 1. Light on/off</a:t>
            </a:r>
            <a:endParaRPr lang="en-US" sz="3200" dirty="0">
              <a:solidFill>
                <a:srgbClr val="00B0F0"/>
              </a:solidFill>
              <a:latin typeface="Futura Md BT" pitchFamily="34" charset="0"/>
            </a:endParaRPr>
          </a:p>
        </p:txBody>
      </p:sp>
      <p:sp>
        <p:nvSpPr>
          <p:cNvPr id="7" name="Zaoblený obdélník 6"/>
          <p:cNvSpPr/>
          <p:nvPr/>
        </p:nvSpPr>
        <p:spPr>
          <a:xfrm>
            <a:off x="500034" y="1500174"/>
            <a:ext cx="6429420" cy="4286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smtClean="0"/>
              <a:t>Light on/off  </a:t>
            </a:r>
          </a:p>
          <a:p>
            <a:pPr marL="342900" indent="-342900">
              <a:buFont typeface="+mj-lt"/>
              <a:buAutoNum type="arabicPeriod"/>
            </a:pPr>
            <a:endParaRPr lang="en-US" dirty="0" smtClean="0"/>
          </a:p>
        </p:txBody>
      </p:sp>
      <p:pic>
        <p:nvPicPr>
          <p:cNvPr id="4" name="ligh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4360" y="1357314"/>
            <a:ext cx="8134350" cy="4572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l"/>
            <a:r>
              <a:rPr lang="cs-CZ" sz="3200" dirty="0" smtClean="0">
                <a:solidFill>
                  <a:srgbClr val="00B0F0"/>
                </a:solidFill>
                <a:latin typeface="Futura Md BT" pitchFamily="34" charset="0"/>
              </a:rPr>
              <a:t>Demo</a:t>
            </a:r>
            <a:r>
              <a:rPr lang="en-US" sz="3200" dirty="0" smtClean="0">
                <a:solidFill>
                  <a:srgbClr val="00B0F0"/>
                </a:solidFill>
                <a:latin typeface="Futura Md BT" pitchFamily="34" charset="0"/>
              </a:rPr>
              <a:t> – 2. TV on/off</a:t>
            </a:r>
            <a:endParaRPr lang="en-US" sz="3200" dirty="0">
              <a:solidFill>
                <a:srgbClr val="00B0F0"/>
              </a:solidFill>
              <a:latin typeface="Futura Md BT" pitchFamily="34" charset="0"/>
            </a:endParaRPr>
          </a:p>
        </p:txBody>
      </p:sp>
      <p:sp>
        <p:nvSpPr>
          <p:cNvPr id="7" name="Zaoblený obdélník 6"/>
          <p:cNvSpPr/>
          <p:nvPr/>
        </p:nvSpPr>
        <p:spPr>
          <a:xfrm>
            <a:off x="500034" y="1500174"/>
            <a:ext cx="6429420" cy="4286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smtClean="0"/>
              <a:t>Light on/off  </a:t>
            </a:r>
          </a:p>
          <a:p>
            <a:pPr marL="342900" indent="-342900">
              <a:buFont typeface="+mj-lt"/>
              <a:buAutoNum type="arabicPeriod"/>
            </a:pPr>
            <a:endParaRPr lang="en-US" dirty="0" smtClean="0"/>
          </a:p>
        </p:txBody>
      </p:sp>
      <p:pic>
        <p:nvPicPr>
          <p:cNvPr id="3" name="t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200" y="1357314"/>
            <a:ext cx="8134350" cy="4572000"/>
          </a:xfrm>
          <a:prstGeom prst="rect">
            <a:avLst/>
          </a:prstGeom>
        </p:spPr>
      </p:pic>
    </p:spTree>
    <p:extLst>
      <p:ext uri="{BB962C8B-B14F-4D97-AF65-F5344CB8AC3E}">
        <p14:creationId xmlns:p14="http://schemas.microsoft.com/office/powerpoint/2010/main" val="10593787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l"/>
            <a:r>
              <a:rPr lang="cs-CZ" sz="3200" dirty="0" smtClean="0">
                <a:solidFill>
                  <a:srgbClr val="00B0F0"/>
                </a:solidFill>
                <a:latin typeface="Futura Md BT" pitchFamily="34" charset="0"/>
              </a:rPr>
              <a:t>Demo</a:t>
            </a:r>
            <a:r>
              <a:rPr lang="en-US" sz="3200" dirty="0" smtClean="0">
                <a:solidFill>
                  <a:srgbClr val="00B0F0"/>
                </a:solidFill>
                <a:latin typeface="Futura Md BT" pitchFamily="34" charset="0"/>
              </a:rPr>
              <a:t> – 3. Too close to watch TV</a:t>
            </a:r>
            <a:endParaRPr lang="en-US" sz="3200" dirty="0">
              <a:solidFill>
                <a:srgbClr val="00B0F0"/>
              </a:solidFill>
              <a:latin typeface="Futura Md BT" pitchFamily="34" charset="0"/>
            </a:endParaRPr>
          </a:p>
        </p:txBody>
      </p:sp>
      <p:sp>
        <p:nvSpPr>
          <p:cNvPr id="7" name="Zaoblený obdélník 6"/>
          <p:cNvSpPr/>
          <p:nvPr/>
        </p:nvSpPr>
        <p:spPr>
          <a:xfrm>
            <a:off x="500034" y="1500174"/>
            <a:ext cx="6429420" cy="4286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smtClean="0"/>
              <a:t>Light on/off  </a:t>
            </a:r>
          </a:p>
          <a:p>
            <a:pPr marL="342900" indent="-342900">
              <a:buFont typeface="+mj-lt"/>
              <a:buAutoNum type="arabicPeriod"/>
            </a:pPr>
            <a:endParaRPr lang="en-US" dirty="0" smtClean="0"/>
          </a:p>
        </p:txBody>
      </p:sp>
      <p:pic>
        <p:nvPicPr>
          <p:cNvPr id="3" name="too close t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200" y="1357314"/>
            <a:ext cx="8134350" cy="4572000"/>
          </a:xfrm>
          <a:prstGeom prst="rect">
            <a:avLst/>
          </a:prstGeom>
        </p:spPr>
      </p:pic>
    </p:spTree>
    <p:extLst>
      <p:ext uri="{BB962C8B-B14F-4D97-AF65-F5344CB8AC3E}">
        <p14:creationId xmlns:p14="http://schemas.microsoft.com/office/powerpoint/2010/main" val="2182458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l"/>
            <a:r>
              <a:rPr lang="cs-CZ" sz="3200" dirty="0" smtClean="0">
                <a:solidFill>
                  <a:srgbClr val="00B0F0"/>
                </a:solidFill>
                <a:latin typeface="Futura Md BT" pitchFamily="34" charset="0"/>
              </a:rPr>
              <a:t>Demo</a:t>
            </a:r>
            <a:r>
              <a:rPr lang="en-US" sz="3200" dirty="0" smtClean="0">
                <a:solidFill>
                  <a:srgbClr val="00B0F0"/>
                </a:solidFill>
                <a:latin typeface="Futura Md BT" pitchFamily="34" charset="0"/>
              </a:rPr>
              <a:t> – 4. </a:t>
            </a:r>
            <a:r>
              <a:rPr lang="en-US" sz="3200" dirty="0" err="1" smtClean="0">
                <a:solidFill>
                  <a:srgbClr val="00B0F0"/>
                </a:solidFill>
                <a:latin typeface="Futura Md BT" pitchFamily="34" charset="0"/>
              </a:rPr>
              <a:t>Tizen</a:t>
            </a:r>
            <a:r>
              <a:rPr lang="en-US" sz="3200" dirty="0" smtClean="0">
                <a:solidFill>
                  <a:srgbClr val="00B0F0"/>
                </a:solidFill>
                <a:latin typeface="Futura Md BT" pitchFamily="34" charset="0"/>
              </a:rPr>
              <a:t> application</a:t>
            </a:r>
            <a:endParaRPr lang="en-US" sz="3200" dirty="0">
              <a:solidFill>
                <a:srgbClr val="00B0F0"/>
              </a:solidFill>
              <a:latin typeface="Futura Md BT" pitchFamily="34" charset="0"/>
            </a:endParaRPr>
          </a:p>
        </p:txBody>
      </p:sp>
      <p:pic>
        <p:nvPicPr>
          <p:cNvPr id="4" name="tize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rot="5400000">
            <a:off x="1565861" y="2402691"/>
            <a:ext cx="5507335" cy="3095458"/>
          </a:xfrm>
          <a:prstGeom prst="rect">
            <a:avLst/>
          </a:prstGeom>
        </p:spPr>
      </p:pic>
    </p:spTree>
    <p:extLst>
      <p:ext uri="{BB962C8B-B14F-4D97-AF65-F5344CB8AC3E}">
        <p14:creationId xmlns:p14="http://schemas.microsoft.com/office/powerpoint/2010/main" val="25368963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ovéPole 3"/>
          <p:cNvSpPr txBox="1"/>
          <p:nvPr/>
        </p:nvSpPr>
        <p:spPr>
          <a:xfrm>
            <a:off x="395536" y="942789"/>
            <a:ext cx="5643602" cy="6463308"/>
          </a:xfrm>
          <a:prstGeom prst="rect">
            <a:avLst/>
          </a:prstGeom>
          <a:noFill/>
        </p:spPr>
        <p:txBody>
          <a:bodyPr wrap="square" rtlCol="0">
            <a:spAutoFit/>
          </a:bodyPr>
          <a:lstStyle/>
          <a:p>
            <a:pPr>
              <a:lnSpc>
                <a:spcPct val="150000"/>
              </a:lnSpc>
              <a:buFont typeface="Arial" pitchFamily="34" charset="0"/>
              <a:buChar char="•"/>
            </a:pPr>
            <a:r>
              <a:rPr lang="en-US" sz="2400" dirty="0" smtClean="0"/>
              <a:t> Process</a:t>
            </a:r>
          </a:p>
          <a:p>
            <a:pPr marL="800100" lvl="1" indent="-342900">
              <a:lnSpc>
                <a:spcPct val="150000"/>
              </a:lnSpc>
              <a:buFont typeface="Wingdings" panose="05000000000000000000" pitchFamily="2" charset="2"/>
              <a:buChar char="ü"/>
            </a:pPr>
            <a:r>
              <a:rPr lang="cs-CZ" altLang="ko-KR" sz="2400" dirty="0"/>
              <a:t>SE </a:t>
            </a:r>
            <a:r>
              <a:rPr lang="cs-CZ" altLang="ko-KR" sz="2400" dirty="0" smtClean="0"/>
              <a:t>process</a:t>
            </a:r>
            <a:endParaRPr lang="en-US" altLang="ko-KR" sz="2400" dirty="0" smtClean="0"/>
          </a:p>
          <a:p>
            <a:pPr marL="800100" lvl="1" indent="-342900">
              <a:lnSpc>
                <a:spcPct val="150000"/>
              </a:lnSpc>
              <a:buFont typeface="Wingdings" panose="05000000000000000000" pitchFamily="2" charset="2"/>
              <a:buChar char="ü"/>
            </a:pPr>
            <a:r>
              <a:rPr lang="cs-CZ" altLang="ko-KR" sz="2400" dirty="0"/>
              <a:t> Project analysis and </a:t>
            </a:r>
            <a:r>
              <a:rPr lang="cs-CZ" altLang="ko-KR" sz="2400" dirty="0" smtClean="0"/>
              <a:t>architecture</a:t>
            </a:r>
            <a:endParaRPr lang="en-US" altLang="ko-KR" sz="2400" dirty="0" smtClean="0"/>
          </a:p>
          <a:p>
            <a:pPr marL="800100" lvl="1" indent="-342900">
              <a:lnSpc>
                <a:spcPct val="150000"/>
              </a:lnSpc>
              <a:buFont typeface="Wingdings" panose="05000000000000000000" pitchFamily="2" charset="2"/>
              <a:buChar char="ü"/>
            </a:pPr>
            <a:r>
              <a:rPr lang="en-US" altLang="ko-KR" sz="2400" dirty="0"/>
              <a:t> </a:t>
            </a:r>
            <a:r>
              <a:rPr lang="cs-CZ" altLang="ko-KR" sz="2400" dirty="0"/>
              <a:t>IoT principles</a:t>
            </a:r>
          </a:p>
          <a:p>
            <a:pPr>
              <a:lnSpc>
                <a:spcPct val="150000"/>
              </a:lnSpc>
              <a:buFont typeface="Arial" pitchFamily="34" charset="0"/>
              <a:buChar char="•"/>
            </a:pPr>
            <a:r>
              <a:rPr lang="en-US" sz="2400" dirty="0" smtClean="0"/>
              <a:t> Technic</a:t>
            </a:r>
          </a:p>
          <a:p>
            <a:pPr marL="800100" lvl="1" indent="-342900">
              <a:lnSpc>
                <a:spcPct val="150000"/>
              </a:lnSpc>
              <a:buFont typeface="Wingdings" panose="05000000000000000000" pitchFamily="2" charset="2"/>
              <a:buChar char="ü"/>
            </a:pPr>
            <a:r>
              <a:rPr lang="cs-CZ" sz="2400" dirty="0" smtClean="0"/>
              <a:t>Device </a:t>
            </a:r>
            <a:r>
              <a:rPr lang="cs-CZ" sz="2400" dirty="0" smtClean="0"/>
              <a:t>– Arduino UNO</a:t>
            </a:r>
          </a:p>
          <a:p>
            <a:pPr marL="800100" lvl="1" indent="-342900">
              <a:lnSpc>
                <a:spcPct val="150000"/>
              </a:lnSpc>
              <a:buFont typeface="Wingdings" panose="05000000000000000000" pitchFamily="2" charset="2"/>
              <a:buChar char="ü"/>
            </a:pPr>
            <a:r>
              <a:rPr lang="cs-CZ" sz="2400" dirty="0" smtClean="0"/>
              <a:t>Programming </a:t>
            </a:r>
            <a:r>
              <a:rPr lang="cs-CZ" sz="2400" dirty="0" smtClean="0"/>
              <a:t>languges (Java, Python)</a:t>
            </a:r>
          </a:p>
          <a:p>
            <a:pPr marL="800100" lvl="1" indent="-342900">
              <a:lnSpc>
                <a:spcPct val="150000"/>
              </a:lnSpc>
              <a:buFont typeface="Wingdings" panose="05000000000000000000" pitchFamily="2" charset="2"/>
              <a:buChar char="ü"/>
            </a:pPr>
            <a:r>
              <a:rPr lang="cs-CZ" sz="2400" dirty="0" smtClean="0"/>
              <a:t>UML diagrams</a:t>
            </a:r>
            <a:endParaRPr lang="en-US" sz="2400" dirty="0"/>
          </a:p>
          <a:p>
            <a:pPr marL="342900" indent="-342900">
              <a:lnSpc>
                <a:spcPct val="150000"/>
              </a:lnSpc>
              <a:buFont typeface="Arial" panose="020B0604020202020204" pitchFamily="34" charset="0"/>
              <a:buChar char="•"/>
            </a:pPr>
            <a:r>
              <a:rPr lang="en-US" sz="2400" dirty="0" smtClean="0"/>
              <a:t>Project management </a:t>
            </a:r>
            <a:endParaRPr lang="cs-CZ" sz="2400" dirty="0" smtClean="0"/>
          </a:p>
          <a:p>
            <a:pPr marL="800100" lvl="1" indent="-342900">
              <a:lnSpc>
                <a:spcPct val="150000"/>
              </a:lnSpc>
              <a:buFont typeface="Wingdings" panose="05000000000000000000" pitchFamily="2" charset="2"/>
              <a:buChar char="ü"/>
            </a:pPr>
            <a:r>
              <a:rPr lang="cs-CZ" sz="2400" dirty="0" smtClean="0"/>
              <a:t> Team communication</a:t>
            </a:r>
          </a:p>
          <a:p>
            <a:pPr marL="800100" lvl="1" indent="-342900">
              <a:lnSpc>
                <a:spcPct val="150000"/>
              </a:lnSpc>
              <a:buFont typeface="Wingdings" panose="05000000000000000000" pitchFamily="2" charset="2"/>
              <a:buChar char="ü"/>
            </a:pPr>
            <a:r>
              <a:rPr lang="cs-CZ" sz="2400" dirty="0" smtClean="0"/>
              <a:t> </a:t>
            </a:r>
            <a:r>
              <a:rPr lang="cs-CZ" sz="2400" dirty="0" smtClean="0"/>
              <a:t>Cr</a:t>
            </a:r>
            <a:r>
              <a:rPr lang="en-US" sz="2400" dirty="0" smtClean="0"/>
              <a:t>is</a:t>
            </a:r>
            <a:r>
              <a:rPr lang="cs-CZ" sz="2400" dirty="0" smtClean="0"/>
              <a:t>is manag</a:t>
            </a:r>
            <a:r>
              <a:rPr lang="en-US" sz="2400" dirty="0" smtClean="0"/>
              <a:t>e</a:t>
            </a:r>
            <a:r>
              <a:rPr lang="cs-CZ" sz="2400" dirty="0" smtClean="0"/>
              <a:t>ment (deadlines)</a:t>
            </a:r>
            <a:endParaRPr lang="en-US" sz="2400" dirty="0" smtClean="0"/>
          </a:p>
          <a:p>
            <a:endParaRPr lang="cs-CZ" dirty="0"/>
          </a:p>
        </p:txBody>
      </p:sp>
      <p:sp>
        <p:nvSpPr>
          <p:cNvPr id="6"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Lesson’s learn.</a:t>
            </a:r>
            <a:endParaRPr lang="en-US" sz="3200" dirty="0">
              <a:solidFill>
                <a:srgbClr val="00B0F0"/>
              </a:solidFill>
              <a:latin typeface="Futura Md BT"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ovéPole 6"/>
          <p:cNvSpPr txBox="1"/>
          <p:nvPr/>
        </p:nvSpPr>
        <p:spPr>
          <a:xfrm>
            <a:off x="460126" y="1500175"/>
            <a:ext cx="8183840" cy="1938992"/>
          </a:xfrm>
          <a:prstGeom prst="rect">
            <a:avLst/>
          </a:prstGeom>
          <a:noFill/>
        </p:spPr>
        <p:txBody>
          <a:bodyPr wrap="square" rtlCol="0">
            <a:spAutoFit/>
          </a:bodyPr>
          <a:lstStyle/>
          <a:p>
            <a:r>
              <a:rPr lang="cs-CZ" sz="2400" dirty="0" smtClean="0"/>
              <a:t>By </a:t>
            </a:r>
            <a:r>
              <a:rPr lang="cs-CZ" sz="2400" dirty="0" err="1" smtClean="0"/>
              <a:t>this</a:t>
            </a:r>
            <a:r>
              <a:rPr lang="cs-CZ" sz="2400" dirty="0" smtClean="0"/>
              <a:t> </a:t>
            </a:r>
            <a:r>
              <a:rPr lang="cs-CZ" sz="2400" dirty="0" err="1" smtClean="0"/>
              <a:t>project</a:t>
            </a:r>
            <a:r>
              <a:rPr lang="cs-CZ" sz="2400" dirty="0" smtClean="0"/>
              <a:t> </a:t>
            </a:r>
            <a:r>
              <a:rPr lang="cs-CZ" sz="2400" dirty="0" err="1" smtClean="0"/>
              <a:t>we</a:t>
            </a:r>
            <a:r>
              <a:rPr lang="cs-CZ" sz="2400" dirty="0" smtClean="0"/>
              <a:t> </a:t>
            </a:r>
            <a:r>
              <a:rPr lang="cs-CZ" sz="2400" dirty="0" err="1" smtClean="0"/>
              <a:t>want</a:t>
            </a:r>
            <a:r>
              <a:rPr lang="cs-CZ" sz="2400" dirty="0" smtClean="0"/>
              <a:t> to </a:t>
            </a:r>
            <a:r>
              <a:rPr lang="cs-CZ" sz="2400" dirty="0" err="1" smtClean="0"/>
              <a:t>achieve</a:t>
            </a:r>
            <a:r>
              <a:rPr lang="cs-CZ" sz="2400" dirty="0" smtClean="0"/>
              <a:t> </a:t>
            </a:r>
            <a:r>
              <a:rPr lang="cs-CZ" sz="2400" dirty="0" err="1" smtClean="0"/>
              <a:t>several</a:t>
            </a:r>
            <a:r>
              <a:rPr lang="cs-CZ" sz="2400" dirty="0" smtClean="0"/>
              <a:t> </a:t>
            </a:r>
            <a:r>
              <a:rPr lang="cs-CZ" sz="2400" dirty="0" err="1" smtClean="0"/>
              <a:t>things</a:t>
            </a:r>
            <a:r>
              <a:rPr lang="cs-CZ" sz="2400" dirty="0" smtClean="0"/>
              <a:t>:</a:t>
            </a:r>
          </a:p>
          <a:p>
            <a:pPr>
              <a:lnSpc>
                <a:spcPct val="200000"/>
              </a:lnSpc>
              <a:buFont typeface="Arial" pitchFamily="34" charset="0"/>
              <a:buChar char="•"/>
            </a:pPr>
            <a:r>
              <a:rPr lang="cs-CZ" sz="2400" dirty="0" smtClean="0"/>
              <a:t> Support </a:t>
            </a:r>
            <a:r>
              <a:rPr lang="cs-CZ" sz="2400" dirty="0" err="1" smtClean="0"/>
              <a:t>safety</a:t>
            </a:r>
            <a:r>
              <a:rPr lang="cs-CZ" sz="2400" dirty="0" smtClean="0"/>
              <a:t> </a:t>
            </a:r>
            <a:r>
              <a:rPr lang="cs-CZ" sz="2400" dirty="0" err="1" smtClean="0"/>
              <a:t>of</a:t>
            </a:r>
            <a:r>
              <a:rPr lang="cs-CZ" sz="2400" dirty="0" smtClean="0"/>
              <a:t> </a:t>
            </a:r>
            <a:r>
              <a:rPr lang="cs-CZ" sz="2400" dirty="0" err="1" smtClean="0"/>
              <a:t>children</a:t>
            </a:r>
            <a:endParaRPr lang="cs-CZ" sz="2400" dirty="0" smtClean="0"/>
          </a:p>
          <a:p>
            <a:pPr>
              <a:lnSpc>
                <a:spcPct val="200000"/>
              </a:lnSpc>
              <a:buFont typeface="Arial" pitchFamily="34" charset="0"/>
              <a:buChar char="•"/>
            </a:pPr>
            <a:r>
              <a:rPr lang="cs-CZ" sz="2400" dirty="0" smtClean="0"/>
              <a:t> </a:t>
            </a:r>
            <a:r>
              <a:rPr lang="cs-CZ" sz="2400" dirty="0" err="1" smtClean="0"/>
              <a:t>Enable</a:t>
            </a:r>
            <a:r>
              <a:rPr lang="cs-CZ" sz="2400" dirty="0" smtClean="0"/>
              <a:t> </a:t>
            </a:r>
            <a:r>
              <a:rPr lang="cs-CZ" sz="2400" dirty="0" err="1" smtClean="0"/>
              <a:t>parents</a:t>
            </a:r>
            <a:r>
              <a:rPr lang="cs-CZ" sz="2400" dirty="0" smtClean="0"/>
              <a:t> to </a:t>
            </a:r>
            <a:r>
              <a:rPr lang="cs-CZ" sz="2400" dirty="0" err="1" smtClean="0"/>
              <a:t>work</a:t>
            </a:r>
            <a:r>
              <a:rPr lang="cs-CZ" sz="2400" dirty="0" smtClean="0"/>
              <a:t> </a:t>
            </a:r>
            <a:r>
              <a:rPr lang="cs-CZ" sz="2400" dirty="0" err="1" smtClean="0"/>
              <a:t>without</a:t>
            </a:r>
            <a:r>
              <a:rPr lang="cs-CZ" sz="2400" dirty="0" smtClean="0"/>
              <a:t> </a:t>
            </a:r>
            <a:r>
              <a:rPr lang="cs-CZ" sz="2400" dirty="0" err="1" smtClean="0"/>
              <a:t>worrying</a:t>
            </a:r>
            <a:endParaRPr lang="cs-CZ" sz="2400" dirty="0" smtClean="0"/>
          </a:p>
        </p:txBody>
      </p:sp>
      <p:sp>
        <p:nvSpPr>
          <p:cNvPr id="4"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a:t>
            </a:r>
            <a:r>
              <a:rPr lang="cs-CZ" altLang="ko-KR" sz="3200" dirty="0" smtClean="0">
                <a:solidFill>
                  <a:srgbClr val="00B0F0"/>
                </a:solidFill>
                <a:latin typeface="Futura Md BT" pitchFamily="34" charset="0"/>
              </a:rPr>
              <a:t>Summary</a:t>
            </a:r>
            <a:endParaRPr lang="en-US" sz="3200" dirty="0">
              <a:solidFill>
                <a:srgbClr val="00B0F0"/>
              </a:solidFill>
              <a:latin typeface="Futura Md BT"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3200" dirty="0" err="1" smtClean="0">
                <a:solidFill>
                  <a:srgbClr val="00B0F0"/>
                </a:solidFill>
                <a:latin typeface="Futura Md BT" pitchFamily="34" charset="0"/>
              </a:rPr>
              <a:t>Questions</a:t>
            </a:r>
            <a:endParaRPr lang="cs-CZ" sz="3200" dirty="0" smtClean="0">
              <a:solidFill>
                <a:srgbClr val="00B0F0"/>
              </a:solidFill>
              <a:latin typeface="Futura Md BT" pitchFamily="34" charset="0"/>
            </a:endParaRPr>
          </a:p>
        </p:txBody>
      </p:sp>
      <p:sp>
        <p:nvSpPr>
          <p:cNvPr id="7" name="TextovéPole 6"/>
          <p:cNvSpPr txBox="1"/>
          <p:nvPr/>
        </p:nvSpPr>
        <p:spPr>
          <a:xfrm>
            <a:off x="460126" y="1500175"/>
            <a:ext cx="8183840" cy="1200329"/>
          </a:xfrm>
          <a:prstGeom prst="rect">
            <a:avLst/>
          </a:prstGeom>
          <a:noFill/>
        </p:spPr>
        <p:txBody>
          <a:bodyPr wrap="square" rtlCol="0">
            <a:spAutoFit/>
          </a:bodyPr>
          <a:lstStyle/>
          <a:p>
            <a:r>
              <a:rPr lang="cs-CZ" sz="2400" dirty="0" err="1" smtClean="0"/>
              <a:t>Thank</a:t>
            </a:r>
            <a:r>
              <a:rPr lang="cs-CZ" sz="2400" dirty="0" smtClean="0"/>
              <a:t> </a:t>
            </a:r>
            <a:r>
              <a:rPr lang="cs-CZ" sz="2400" dirty="0" err="1" smtClean="0"/>
              <a:t>you</a:t>
            </a:r>
            <a:r>
              <a:rPr lang="cs-CZ" sz="2400" dirty="0" smtClean="0"/>
              <a:t> </a:t>
            </a:r>
            <a:r>
              <a:rPr lang="cs-CZ" sz="2400" dirty="0" err="1" smtClean="0"/>
              <a:t>for</a:t>
            </a:r>
            <a:r>
              <a:rPr lang="cs-CZ" sz="2400" dirty="0" smtClean="0"/>
              <a:t> </a:t>
            </a:r>
            <a:r>
              <a:rPr lang="cs-CZ" sz="2400" dirty="0" err="1" smtClean="0"/>
              <a:t>listening</a:t>
            </a:r>
            <a:r>
              <a:rPr lang="cs-CZ" sz="2400" dirty="0" smtClean="0"/>
              <a:t>.</a:t>
            </a:r>
          </a:p>
          <a:p>
            <a:endParaRPr lang="cs-CZ" sz="2400" dirty="0" smtClean="0"/>
          </a:p>
          <a:p>
            <a:r>
              <a:rPr lang="cs-CZ" sz="2400" dirty="0" err="1" smtClean="0"/>
              <a:t>Feel</a:t>
            </a:r>
            <a:r>
              <a:rPr lang="cs-CZ" sz="2400" dirty="0" smtClean="0"/>
              <a:t> free to </a:t>
            </a:r>
            <a:r>
              <a:rPr lang="cs-CZ" sz="2400" dirty="0" err="1" smtClean="0"/>
              <a:t>ask</a:t>
            </a:r>
            <a:r>
              <a:rPr lang="cs-CZ" sz="2400" dirty="0" smtClean="0"/>
              <a:t> </a:t>
            </a:r>
            <a:r>
              <a:rPr lang="cs-CZ" sz="2400" dirty="0" err="1" smtClean="0"/>
              <a:t>questions</a:t>
            </a:r>
            <a:r>
              <a:rPr lang="cs-CZ" sz="2400" dirty="0" smtClean="0"/>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8229600" cy="942789"/>
          </a:xfrm>
        </p:spPr>
        <p:txBody>
          <a:bodyPr>
            <a:normAutofit/>
          </a:bodyPr>
          <a:lstStyle/>
          <a:p>
            <a:pPr algn="l"/>
            <a:r>
              <a:rPr lang="en-US" sz="3200" dirty="0" smtClean="0">
                <a:solidFill>
                  <a:srgbClr val="00B0F0"/>
                </a:solidFill>
                <a:latin typeface="Futura Md BT" pitchFamily="34" charset="0"/>
              </a:rPr>
              <a:t>   Motivation &amp; Background</a:t>
            </a:r>
            <a:endParaRPr lang="en-US" sz="3200" dirty="0">
              <a:solidFill>
                <a:srgbClr val="00B0F0"/>
              </a:solidFill>
              <a:latin typeface="Futura Md BT" pitchFamily="34" charset="0"/>
            </a:endParaRPr>
          </a:p>
        </p:txBody>
      </p:sp>
      <p:sp>
        <p:nvSpPr>
          <p:cNvPr id="5" name="TextovéPole 4"/>
          <p:cNvSpPr txBox="1"/>
          <p:nvPr/>
        </p:nvSpPr>
        <p:spPr>
          <a:xfrm>
            <a:off x="323528" y="836712"/>
            <a:ext cx="6858048" cy="3600986"/>
          </a:xfrm>
          <a:prstGeom prst="rect">
            <a:avLst/>
          </a:prstGeom>
          <a:noFill/>
        </p:spPr>
        <p:txBody>
          <a:bodyPr wrap="square" rtlCol="0">
            <a:spAutoFit/>
          </a:bodyPr>
          <a:lstStyle/>
          <a:p>
            <a:pPr marL="342900" indent="-342900" latinLnBrk="1">
              <a:buFont typeface="Arial" panose="020B0604020202020204" pitchFamily="34" charset="0"/>
              <a:buChar char="•"/>
            </a:pPr>
            <a:r>
              <a:rPr lang="en-US" altLang="ko-KR" sz="2400" b="1" dirty="0" smtClean="0"/>
              <a:t>Motivation &amp; Background</a:t>
            </a:r>
          </a:p>
          <a:p>
            <a:pPr latinLnBrk="1"/>
            <a:endParaRPr lang="ko-KR" altLang="ko-KR" sz="2400" b="1" dirty="0"/>
          </a:p>
          <a:p>
            <a:pPr marL="342900" indent="-342900">
              <a:buFont typeface="Wingdings" panose="05000000000000000000" pitchFamily="2" charset="2"/>
              <a:buChar char="ü"/>
            </a:pPr>
            <a:r>
              <a:rPr lang="en-US" altLang="ko-KR" sz="2000" dirty="0" smtClean="0"/>
              <a:t>Elementary </a:t>
            </a:r>
            <a:r>
              <a:rPr lang="en-US" altLang="ko-KR" sz="2000" dirty="0"/>
              <a:t>school cannot stay long enough for the parent to finish his </a:t>
            </a:r>
            <a:r>
              <a:rPr lang="en-US" altLang="ko-KR" sz="2000" dirty="0" smtClean="0"/>
              <a:t>work. </a:t>
            </a:r>
          </a:p>
          <a:p>
            <a:pPr marL="342900" indent="-342900">
              <a:buFont typeface="Wingdings" panose="05000000000000000000" pitchFamily="2" charset="2"/>
              <a:buChar char="ü"/>
            </a:pPr>
            <a:endParaRPr lang="en-US" altLang="ko-KR" sz="2000" dirty="0" smtClean="0"/>
          </a:p>
          <a:p>
            <a:pPr marL="342900" indent="-342900">
              <a:buFont typeface="Wingdings" panose="05000000000000000000" pitchFamily="2" charset="2"/>
              <a:buChar char="ü"/>
            </a:pPr>
            <a:r>
              <a:rPr lang="en-US" altLang="ko-KR" sz="2000" dirty="0"/>
              <a:t>In 43.5 % of families having an elementary school child both parents are working, making it up to 1.38 million families in total</a:t>
            </a:r>
            <a:r>
              <a:rPr lang="en-US" altLang="ko-KR" sz="2000" dirty="0" smtClean="0"/>
              <a:t>.</a:t>
            </a:r>
          </a:p>
          <a:p>
            <a:pPr marL="342900" indent="-342900">
              <a:buFont typeface="Wingdings" panose="05000000000000000000" pitchFamily="2" charset="2"/>
              <a:buChar char="ü"/>
            </a:pPr>
            <a:endParaRPr lang="ko-KR" altLang="ko-KR" sz="2000" dirty="0" smtClean="0"/>
          </a:p>
          <a:p>
            <a:pPr marL="342900" indent="-342900">
              <a:buFont typeface="Wingdings" panose="05000000000000000000" pitchFamily="2" charset="2"/>
              <a:buChar char="ü"/>
            </a:pPr>
            <a:r>
              <a:rPr lang="en-US" altLang="ko-KR" sz="2000" dirty="0" smtClean="0"/>
              <a:t>One </a:t>
            </a:r>
            <a:r>
              <a:rPr lang="en-US" altLang="ko-KR" sz="2000" dirty="0"/>
              <a:t>million elementary </a:t>
            </a:r>
            <a:r>
              <a:rPr lang="en-US" altLang="ko-KR" sz="2000" dirty="0" smtClean="0"/>
              <a:t>school </a:t>
            </a:r>
            <a:r>
              <a:rPr lang="en-US" altLang="ko-KR" sz="2000" dirty="0"/>
              <a:t>students are left alone to go back home without an adult who can protect them.</a:t>
            </a:r>
            <a:endParaRPr lang="ko-KR" altLang="ko-KR"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2" descr="https://lh4.googleusercontent.com/WKKMUPq9uZgX-C9AwwsfWbO4mEhAmD2q6r5rhsgbyGvxG9v8bAFArE3OPdPWDoB6_3WCjO3DzV1XkY2sTIHAsDRLDCH8VbVkV8pFyGN8si_KIHoXn24gJiAaJtBhh4qmXVaVNWtVlpGBhxtN"/>
          <p:cNvPicPr>
            <a:picLocks noChangeAspect="1" noChangeArrowheads="1"/>
          </p:cNvPicPr>
          <p:nvPr/>
        </p:nvPicPr>
        <p:blipFill>
          <a:blip r:embed="rId4"/>
          <a:srcRect/>
          <a:stretch>
            <a:fillRect/>
          </a:stretch>
        </p:blipFill>
        <p:spPr bwMode="auto">
          <a:xfrm>
            <a:off x="179512" y="548680"/>
            <a:ext cx="6667384" cy="4422106"/>
          </a:xfrm>
          <a:prstGeom prst="rect">
            <a:avLst/>
          </a:prstGeom>
          <a:noFill/>
        </p:spPr>
      </p:pic>
      <p:sp>
        <p:nvSpPr>
          <p:cNvPr id="7"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ko-KR" sz="3200" dirty="0">
                <a:solidFill>
                  <a:srgbClr val="00B0F0"/>
                </a:solidFill>
                <a:latin typeface="Futura Md BT" pitchFamily="34" charset="0"/>
              </a:rPr>
              <a:t> </a:t>
            </a:r>
            <a:r>
              <a:rPr lang="en-US" altLang="ko-KR" sz="3200" dirty="0" smtClean="0">
                <a:solidFill>
                  <a:srgbClr val="00B0F0"/>
                </a:solidFill>
                <a:latin typeface="Futura Md BT" pitchFamily="34" charset="0"/>
              </a:rPr>
              <a:t>  Motivation </a:t>
            </a:r>
            <a:r>
              <a:rPr lang="en-US" altLang="ko-KR" sz="3200" dirty="0">
                <a:solidFill>
                  <a:srgbClr val="00B0F0"/>
                </a:solidFill>
                <a:latin typeface="Futura Md BT" pitchFamily="34" charset="0"/>
              </a:rPr>
              <a:t>&amp; </a:t>
            </a:r>
            <a:r>
              <a:rPr lang="en-US" altLang="ko-KR" sz="3200" dirty="0" smtClean="0">
                <a:solidFill>
                  <a:srgbClr val="00B0F0"/>
                </a:solidFill>
                <a:latin typeface="Futura Md BT" pitchFamily="34" charset="0"/>
              </a:rPr>
              <a:t>Background(cont.)</a:t>
            </a:r>
            <a:endParaRPr lang="en-US" sz="3200" dirty="0">
              <a:solidFill>
                <a:srgbClr val="00B0F0"/>
              </a:solidFill>
              <a:latin typeface="Futura Md BT" pitchFamily="34" charset="0"/>
            </a:endParaRPr>
          </a:p>
        </p:txBody>
      </p:sp>
      <p:sp>
        <p:nvSpPr>
          <p:cNvPr id="8" name="TextovéPole 4"/>
          <p:cNvSpPr txBox="1"/>
          <p:nvPr/>
        </p:nvSpPr>
        <p:spPr>
          <a:xfrm>
            <a:off x="251520" y="4970786"/>
            <a:ext cx="6858048" cy="1323439"/>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t>During </a:t>
            </a:r>
            <a:r>
              <a:rPr lang="en-US" altLang="ko-KR" sz="2000" dirty="0"/>
              <a:t>their way back home are exposed to some </a:t>
            </a:r>
            <a:r>
              <a:rPr lang="en-US" altLang="ko-KR" sz="2000" dirty="0">
                <a:solidFill>
                  <a:srgbClr val="FF0000"/>
                </a:solidFill>
              </a:rPr>
              <a:t>threads</a:t>
            </a:r>
            <a:r>
              <a:rPr lang="en-US" altLang="ko-KR" sz="2000" dirty="0" smtClean="0">
                <a:solidFill>
                  <a:srgbClr val="FF0000"/>
                </a:solidFill>
              </a:rPr>
              <a:t>.</a:t>
            </a:r>
          </a:p>
          <a:p>
            <a:endParaRPr lang="en-US" altLang="ko-KR" sz="2000" dirty="0" smtClean="0">
              <a:solidFill>
                <a:srgbClr val="FF0000"/>
              </a:solidFill>
            </a:endParaRPr>
          </a:p>
          <a:p>
            <a:pPr marL="342900" indent="-342900">
              <a:buFont typeface="Arial" panose="020B0604020202020204" pitchFamily="34" charset="0"/>
              <a:buChar char="•"/>
            </a:pPr>
            <a:r>
              <a:rPr lang="en-US" altLang="ko-KR" sz="2000" dirty="0" smtClean="0"/>
              <a:t>they </a:t>
            </a:r>
            <a:r>
              <a:rPr lang="en-US" altLang="ko-KR" sz="2000" dirty="0"/>
              <a:t>stay home alone </a:t>
            </a:r>
            <a:r>
              <a:rPr lang="en-US" altLang="ko-KR" sz="2000" dirty="0">
                <a:solidFill>
                  <a:srgbClr val="FF0000"/>
                </a:solidFill>
              </a:rPr>
              <a:t>for a long time and exposed to TV and computer </a:t>
            </a:r>
            <a:r>
              <a:rPr lang="en-US" altLang="ko-KR" sz="2000" dirty="0"/>
              <a:t>– using these without any restrictions.</a:t>
            </a:r>
            <a:endParaRPr 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Problem statement</a:t>
            </a:r>
            <a:endParaRPr lang="en-US" sz="3200" dirty="0">
              <a:solidFill>
                <a:srgbClr val="00B0F0"/>
              </a:solidFill>
              <a:latin typeface="Futura Md BT" pitchFamily="34" charset="0"/>
            </a:endParaRPr>
          </a:p>
        </p:txBody>
      </p:sp>
      <p:sp>
        <p:nvSpPr>
          <p:cNvPr id="8" name="TextovéPole 4"/>
          <p:cNvSpPr txBox="1"/>
          <p:nvPr/>
        </p:nvSpPr>
        <p:spPr>
          <a:xfrm>
            <a:off x="323528" y="942789"/>
            <a:ext cx="6858048" cy="4154984"/>
          </a:xfrm>
          <a:prstGeom prst="rect">
            <a:avLst/>
          </a:prstGeom>
          <a:noFill/>
        </p:spPr>
        <p:txBody>
          <a:bodyPr wrap="square" rtlCol="0">
            <a:spAutoFit/>
          </a:bodyPr>
          <a:lstStyle/>
          <a:p>
            <a:pPr marL="342900" indent="-342900" latinLnBrk="1">
              <a:buFont typeface="Arial" panose="020B0604020202020204" pitchFamily="34" charset="0"/>
              <a:buChar char="•"/>
            </a:pPr>
            <a:r>
              <a:rPr lang="en-US" altLang="ko-KR" sz="2400" b="1" dirty="0" smtClean="0"/>
              <a:t>Problem</a:t>
            </a:r>
          </a:p>
          <a:p>
            <a:pPr marL="342900" indent="-342900" latinLnBrk="1">
              <a:buFont typeface="Arial" panose="020B0604020202020204" pitchFamily="34" charset="0"/>
              <a:buChar char="•"/>
            </a:pPr>
            <a:endParaRPr lang="ko-KR" altLang="ko-KR" sz="2400" b="1" dirty="0"/>
          </a:p>
          <a:p>
            <a:pPr marL="457200" indent="-457200">
              <a:buFont typeface="+mj-lt"/>
              <a:buAutoNum type="arabicParenR"/>
            </a:pPr>
            <a:r>
              <a:rPr lang="en-US" altLang="ko-KR" sz="2400" dirty="0" smtClean="0"/>
              <a:t>To </a:t>
            </a:r>
            <a:r>
              <a:rPr lang="en-US" altLang="ko-KR" sz="2400" dirty="0"/>
              <a:t>overcome </a:t>
            </a:r>
            <a:r>
              <a:rPr lang="en-US" altLang="ko-KR" sz="2400" dirty="0" smtClean="0"/>
              <a:t>loneliness, </a:t>
            </a:r>
            <a:r>
              <a:rPr lang="en-US" altLang="ko-KR" sz="2400" dirty="0"/>
              <a:t>they watch TV and </a:t>
            </a:r>
            <a:r>
              <a:rPr lang="en-US" altLang="ko-KR" sz="2400" dirty="0" smtClean="0"/>
              <a:t>Computer but </a:t>
            </a:r>
            <a:r>
              <a:rPr lang="en-US" altLang="ko-KR" sz="2400" dirty="0"/>
              <a:t>they are exposed for too long</a:t>
            </a:r>
            <a:r>
              <a:rPr lang="en-US" altLang="ko-KR" sz="2400" dirty="0" smtClean="0"/>
              <a:t>.</a:t>
            </a:r>
          </a:p>
          <a:p>
            <a:pPr marL="457200" indent="-457200">
              <a:buFont typeface="+mj-lt"/>
              <a:buAutoNum type="arabicParenR"/>
            </a:pPr>
            <a:endParaRPr lang="ko-KR" altLang="ko-KR" sz="2400" dirty="0"/>
          </a:p>
          <a:p>
            <a:pPr marL="457200" indent="-457200">
              <a:buFont typeface="+mj-lt"/>
              <a:buAutoNum type="arabicParenR"/>
            </a:pPr>
            <a:r>
              <a:rPr lang="en-US" altLang="ko-KR" sz="2400" dirty="0" smtClean="0"/>
              <a:t>Parents </a:t>
            </a:r>
            <a:r>
              <a:rPr lang="en-US" altLang="ko-KR" sz="2400" dirty="0"/>
              <a:t>and children don't have enough time to communicate which leads to emotional suffering</a:t>
            </a:r>
            <a:r>
              <a:rPr lang="en-US" altLang="ko-KR" sz="2400" dirty="0" smtClean="0"/>
              <a:t>.</a:t>
            </a:r>
          </a:p>
          <a:p>
            <a:pPr marL="457200" indent="-457200">
              <a:buFont typeface="+mj-lt"/>
              <a:buAutoNum type="arabicParenR"/>
            </a:pPr>
            <a:endParaRPr lang="ko-KR" altLang="ko-KR" sz="2400" dirty="0"/>
          </a:p>
          <a:p>
            <a:pPr marL="457200" indent="-457200">
              <a:buFont typeface="+mj-lt"/>
              <a:buAutoNum type="arabicParenR"/>
            </a:pPr>
            <a:r>
              <a:rPr lang="en-US" altLang="ko-KR" sz="2400" dirty="0" smtClean="0"/>
              <a:t>Because </a:t>
            </a:r>
            <a:r>
              <a:rPr lang="en-US" altLang="ko-KR" sz="2400" dirty="0"/>
              <a:t>of the absence of parents the children may freely go outside which expose the children to risk of </a:t>
            </a:r>
            <a:r>
              <a:rPr lang="en-US" altLang="ko-KR" sz="2400" dirty="0" smtClean="0"/>
              <a:t> </a:t>
            </a:r>
            <a:r>
              <a:rPr lang="en-US" altLang="ko-KR" sz="2400" dirty="0"/>
              <a:t>violence.</a:t>
            </a:r>
            <a:endParaRPr lang="ko-KR" altLang="ko-KR" sz="2400" dirty="0"/>
          </a:p>
        </p:txBody>
      </p:sp>
    </p:spTree>
    <p:extLst>
      <p:ext uri="{BB962C8B-B14F-4D97-AF65-F5344CB8AC3E}">
        <p14:creationId xmlns:p14="http://schemas.microsoft.com/office/powerpoint/2010/main" val="17779797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Objective</a:t>
            </a:r>
            <a:endParaRPr lang="en-US" sz="3200" dirty="0">
              <a:solidFill>
                <a:srgbClr val="00B0F0"/>
              </a:solidFill>
              <a:latin typeface="Futura Md BT" pitchFamily="34" charset="0"/>
            </a:endParaRPr>
          </a:p>
        </p:txBody>
      </p:sp>
      <p:sp>
        <p:nvSpPr>
          <p:cNvPr id="8" name="TextovéPole 4"/>
          <p:cNvSpPr txBox="1"/>
          <p:nvPr/>
        </p:nvSpPr>
        <p:spPr>
          <a:xfrm>
            <a:off x="179512" y="1146224"/>
            <a:ext cx="7416824" cy="3046988"/>
          </a:xfrm>
          <a:prstGeom prst="rect">
            <a:avLst/>
          </a:prstGeom>
          <a:noFill/>
        </p:spPr>
        <p:txBody>
          <a:bodyPr wrap="square" rtlCol="0">
            <a:spAutoFit/>
          </a:bodyPr>
          <a:lstStyle/>
          <a:p>
            <a:pPr marL="457200" indent="-457200">
              <a:buFont typeface="+mj-lt"/>
              <a:buAutoNum type="arabicParenR"/>
            </a:pPr>
            <a:r>
              <a:rPr lang="en-US" altLang="ko-KR" sz="2400" dirty="0" smtClean="0"/>
              <a:t>First objectives is to keep </a:t>
            </a:r>
            <a:r>
              <a:rPr lang="en-US" altLang="ko-KR" sz="2400" dirty="0"/>
              <a:t>safe the children who stay home alone before parents come home. </a:t>
            </a:r>
            <a:endParaRPr lang="en-US" altLang="ko-KR" sz="2400" dirty="0" smtClean="0"/>
          </a:p>
          <a:p>
            <a:pPr marL="457200" indent="-457200">
              <a:buFont typeface="+mj-lt"/>
              <a:buAutoNum type="arabicParenR"/>
            </a:pPr>
            <a:endParaRPr lang="en-US" altLang="ko-KR" sz="2400" dirty="0"/>
          </a:p>
          <a:p>
            <a:pPr marL="457200" indent="-457200">
              <a:buFont typeface="+mj-lt"/>
              <a:buAutoNum type="arabicParenR"/>
            </a:pPr>
            <a:r>
              <a:rPr lang="en-US" altLang="ko-KR" sz="2400" dirty="0" smtClean="0"/>
              <a:t>Second </a:t>
            </a:r>
            <a:r>
              <a:rPr lang="en-US" altLang="ko-KR" sz="2400" dirty="0"/>
              <a:t>objectives is to check dangerous </a:t>
            </a:r>
            <a:r>
              <a:rPr lang="en-US" altLang="ko-KR" sz="2400" dirty="0" smtClean="0"/>
              <a:t>threats.</a:t>
            </a:r>
          </a:p>
          <a:p>
            <a:pPr marL="457200" indent="-457200">
              <a:buFont typeface="+mj-lt"/>
              <a:buAutoNum type="arabicParenR"/>
            </a:pPr>
            <a:endParaRPr lang="ko-KR" altLang="ko-KR" sz="2400" dirty="0"/>
          </a:p>
          <a:p>
            <a:pPr marL="457200" indent="-457200">
              <a:buFont typeface="+mj-lt"/>
              <a:buAutoNum type="arabicParenR"/>
            </a:pPr>
            <a:r>
              <a:rPr lang="en-US" altLang="ko-KR" sz="2400" dirty="0"/>
              <a:t>T</a:t>
            </a:r>
            <a:r>
              <a:rPr lang="en-US" altLang="ko-KR" sz="2400" dirty="0" smtClean="0"/>
              <a:t>he </a:t>
            </a:r>
            <a:r>
              <a:rPr lang="en-US" altLang="ko-KR" sz="2400" dirty="0"/>
              <a:t>most important goal is to improve the ability of self-control and discipline of the children through constraints and rewards.</a:t>
            </a:r>
            <a:endParaRPr lang="ko-KR" altLang="ko-KR" sz="2400" dirty="0"/>
          </a:p>
        </p:txBody>
      </p:sp>
    </p:spTree>
    <p:extLst>
      <p:ext uri="{BB962C8B-B14F-4D97-AF65-F5344CB8AC3E}">
        <p14:creationId xmlns:p14="http://schemas.microsoft.com/office/powerpoint/2010/main" val="1810722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Solution</a:t>
            </a:r>
            <a:endParaRPr lang="en-US" sz="3200" dirty="0">
              <a:solidFill>
                <a:srgbClr val="00B0F0"/>
              </a:solidFill>
              <a:latin typeface="Futura Md BT" pitchFamily="34" charset="0"/>
            </a:endParaRPr>
          </a:p>
        </p:txBody>
      </p:sp>
      <p:sp>
        <p:nvSpPr>
          <p:cNvPr id="8" name="TextovéPole 4"/>
          <p:cNvSpPr txBox="1"/>
          <p:nvPr/>
        </p:nvSpPr>
        <p:spPr>
          <a:xfrm>
            <a:off x="179512" y="942789"/>
            <a:ext cx="7416824" cy="1446550"/>
          </a:xfrm>
          <a:prstGeom prst="rect">
            <a:avLst/>
          </a:prstGeom>
          <a:noFill/>
        </p:spPr>
        <p:txBody>
          <a:bodyPr wrap="square" rtlCol="0">
            <a:spAutoFit/>
          </a:bodyPr>
          <a:lstStyle/>
          <a:p>
            <a:pPr marL="342900" indent="-342900" latinLnBrk="1">
              <a:buFont typeface="Arial" panose="020B0604020202020204" pitchFamily="34" charset="0"/>
              <a:buChar char="•"/>
            </a:pPr>
            <a:r>
              <a:rPr lang="en-US" altLang="ko-KR" sz="2400" b="1" dirty="0"/>
              <a:t> </a:t>
            </a:r>
            <a:r>
              <a:rPr lang="en-US" altLang="ko-KR" sz="2400" b="1" dirty="0" smtClean="0"/>
              <a:t>Proposed idea</a:t>
            </a:r>
            <a:endParaRPr lang="ko-KR" altLang="ko-KR" sz="2400" b="1" dirty="0"/>
          </a:p>
          <a:p>
            <a:pPr latinLnBrk="1"/>
            <a:r>
              <a:rPr lang="en-US" altLang="ko-KR" sz="2000" dirty="0"/>
              <a:t>W</a:t>
            </a:r>
            <a:r>
              <a:rPr lang="en-US" altLang="ko-KR" sz="2000" dirty="0" smtClean="0"/>
              <a:t>hen </a:t>
            </a:r>
            <a:r>
              <a:rPr lang="en-US" altLang="ko-KR" sz="2000" dirty="0"/>
              <a:t>the child is home alone, we will automatically inform the parents about the activities the child </a:t>
            </a:r>
            <a:r>
              <a:rPr lang="en-US" altLang="ko-KR" sz="2000" dirty="0" smtClean="0"/>
              <a:t>do.</a:t>
            </a:r>
          </a:p>
          <a:p>
            <a:endParaRPr lang="ko-KR" altLang="ko-KR" sz="2400" dirty="0"/>
          </a:p>
        </p:txBody>
      </p:sp>
      <p:pic>
        <p:nvPicPr>
          <p:cNvPr id="6" name="그림 5"/>
          <p:cNvPicPr/>
          <p:nvPr/>
        </p:nvPicPr>
        <p:blipFill>
          <a:blip r:embed="rId4"/>
          <a:stretch>
            <a:fillRect/>
          </a:stretch>
        </p:blipFill>
        <p:spPr>
          <a:xfrm>
            <a:off x="225817" y="2060848"/>
            <a:ext cx="7389366" cy="4166700"/>
          </a:xfrm>
          <a:prstGeom prst="rect">
            <a:avLst/>
          </a:prstGeom>
          <a:noFill/>
          <a:ln w="25400" cmpd="sng">
            <a:solidFill>
              <a:schemeClr val="tx1"/>
            </a:solidFill>
          </a:ln>
          <a:effectLst>
            <a:softEdge rad="25400"/>
          </a:effectLst>
        </p:spPr>
      </p:pic>
    </p:spTree>
    <p:extLst>
      <p:ext uri="{BB962C8B-B14F-4D97-AF65-F5344CB8AC3E}">
        <p14:creationId xmlns:p14="http://schemas.microsoft.com/office/powerpoint/2010/main" val="1176383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Solution(cont.)</a:t>
            </a:r>
            <a:endParaRPr lang="en-US" sz="3200" dirty="0">
              <a:solidFill>
                <a:srgbClr val="00B0F0"/>
              </a:solidFill>
              <a:latin typeface="Futura Md BT" pitchFamily="34" charset="0"/>
            </a:endParaRPr>
          </a:p>
        </p:txBody>
      </p:sp>
      <p:sp>
        <p:nvSpPr>
          <p:cNvPr id="8" name="TextovéPole 4"/>
          <p:cNvSpPr txBox="1"/>
          <p:nvPr/>
        </p:nvSpPr>
        <p:spPr>
          <a:xfrm>
            <a:off x="4355976" y="1412776"/>
            <a:ext cx="4536504" cy="2554545"/>
          </a:xfrm>
          <a:prstGeom prst="rect">
            <a:avLst/>
          </a:prstGeom>
          <a:noFill/>
        </p:spPr>
        <p:txBody>
          <a:bodyPr wrap="square" rtlCol="0">
            <a:spAutoFit/>
          </a:bodyPr>
          <a:lstStyle/>
          <a:p>
            <a:pPr latinLnBrk="1">
              <a:buSzPct val="85000"/>
            </a:pPr>
            <a:r>
              <a:rPr lang="en-US" altLang="ko-KR" sz="2000" dirty="0" smtClean="0"/>
              <a:t>When </a:t>
            </a:r>
            <a:r>
              <a:rPr lang="en-US" altLang="ko-KR" sz="2000" dirty="0"/>
              <a:t>the child watches the television and plays the computer, we automatically collect the data of using hours and save that to the Database table</a:t>
            </a:r>
            <a:r>
              <a:rPr lang="en-US" altLang="ko-KR" sz="2000" dirty="0" smtClean="0"/>
              <a:t>.</a:t>
            </a:r>
          </a:p>
          <a:p>
            <a:pPr latinLnBrk="1">
              <a:buSzPct val="85000"/>
            </a:pPr>
            <a:endParaRPr lang="en-US" altLang="ko-KR" sz="2000" dirty="0" smtClean="0"/>
          </a:p>
          <a:p>
            <a:pPr latinLnBrk="1">
              <a:buSzPct val="85000"/>
            </a:pPr>
            <a:r>
              <a:rPr lang="en-US" altLang="ko-KR" sz="2000" dirty="0"/>
              <a:t>After analyzing the data, if the child watch the television appropriately, they could get some reward from the parents. </a:t>
            </a:r>
            <a:endParaRPr lang="ko-KR" altLang="ko-KR" sz="2000" dirty="0"/>
          </a:p>
        </p:txBody>
      </p:sp>
      <p:pic>
        <p:nvPicPr>
          <p:cNvPr id="7" name="그림 6"/>
          <p:cNvPicPr/>
          <p:nvPr/>
        </p:nvPicPr>
        <p:blipFill>
          <a:blip r:embed="rId4"/>
          <a:stretch>
            <a:fillRect/>
          </a:stretch>
        </p:blipFill>
        <p:spPr>
          <a:xfrm>
            <a:off x="251520" y="971178"/>
            <a:ext cx="3780677" cy="5482158"/>
          </a:xfrm>
          <a:prstGeom prst="rect">
            <a:avLst/>
          </a:prstGeom>
          <a:ln w="15875">
            <a:solidFill>
              <a:schemeClr val="tx1"/>
            </a:solidFill>
          </a:ln>
        </p:spPr>
      </p:pic>
    </p:spTree>
    <p:extLst>
      <p:ext uri="{BB962C8B-B14F-4D97-AF65-F5344CB8AC3E}">
        <p14:creationId xmlns:p14="http://schemas.microsoft.com/office/powerpoint/2010/main" val="262513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txBox="1">
            <a:spLocks/>
          </p:cNvSpPr>
          <p:nvPr/>
        </p:nvSpPr>
        <p:spPr>
          <a:xfrm>
            <a:off x="0" y="0"/>
            <a:ext cx="8229600" cy="94278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B0F0"/>
                </a:solidFill>
                <a:latin typeface="Futura Md BT" pitchFamily="34" charset="0"/>
              </a:rPr>
              <a:t>   Requirement – use case</a:t>
            </a:r>
            <a:endParaRPr lang="en-US" sz="3200" dirty="0">
              <a:solidFill>
                <a:srgbClr val="00B0F0"/>
              </a:solidFill>
              <a:latin typeface="Futura Md BT" pitchFamily="34" charset="0"/>
            </a:endParaRPr>
          </a:p>
        </p:txBody>
      </p:sp>
      <p:pic>
        <p:nvPicPr>
          <p:cNvPr id="7" name="그림 6"/>
          <p:cNvPicPr/>
          <p:nvPr/>
        </p:nvPicPr>
        <p:blipFill>
          <a:blip r:embed="rId3">
            <a:extLst>
              <a:ext uri="{28A0092B-C50C-407E-A947-70E740481C1C}">
                <a14:useLocalDpi xmlns:a14="http://schemas.microsoft.com/office/drawing/2010/main" val="0"/>
              </a:ext>
            </a:extLst>
          </a:blip>
          <a:stretch>
            <a:fillRect/>
          </a:stretch>
        </p:blipFill>
        <p:spPr>
          <a:xfrm>
            <a:off x="0" y="942789"/>
            <a:ext cx="9144000" cy="5294523"/>
          </a:xfrm>
          <a:prstGeom prst="rect">
            <a:avLst/>
          </a:prstGeom>
        </p:spPr>
      </p:pic>
    </p:spTree>
    <p:extLst>
      <p:ext uri="{BB962C8B-B14F-4D97-AF65-F5344CB8AC3E}">
        <p14:creationId xmlns:p14="http://schemas.microsoft.com/office/powerpoint/2010/main" val="223490981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v sady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TotalTime>
  <Words>2209</Words>
  <Application>Microsoft Office PowerPoint</Application>
  <PresentationFormat>화면 슬라이드 쇼(4:3)</PresentationFormat>
  <Paragraphs>285</Paragraphs>
  <Slides>27</Slides>
  <Notes>27</Notes>
  <HiddenSlides>0</HiddenSlides>
  <MMClips>4</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27</vt:i4>
      </vt:variant>
    </vt:vector>
  </HeadingPairs>
  <TitlesOfParts>
    <vt:vector size="35" baseType="lpstr">
      <vt:lpstr>Arial Unicode MS</vt:lpstr>
      <vt:lpstr>Futura Md BT</vt:lpstr>
      <vt:lpstr>맑은 고딕</vt:lpstr>
      <vt:lpstr>Arial</vt:lpstr>
      <vt:lpstr>Calibri</vt:lpstr>
      <vt:lpstr>Times New Roman</vt:lpstr>
      <vt:lpstr>Wingdings</vt:lpstr>
      <vt:lpstr>Тема Office</vt:lpstr>
      <vt:lpstr>Child guard system</vt:lpstr>
      <vt:lpstr>PowerPoint 프레젠테이션</vt:lpstr>
      <vt:lpstr>   Motivation &amp; Background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1. Testing strategy - Unit Test    - Unit test system was conducted divided into two parts.  - The two parts are part of the Arduino application Tizen only part of the client, as shown below. Then, proceed to the test for each unit.  </vt:lpstr>
      <vt:lpstr>Testing   2. Testing Strategy - Integrating Testing  - Integration testing is to test the following matter how Arduino sensor values are correctly linked to the application of Tizen.  - If the Arduino sensor values is detected, whether Tizen apps in real-time transmission of the message screen.   - Through the monitoring screen of the app, for a week with shows by comparison the TV / computer time and registered with a reasonable time period.   - If you press the button, compensation, rewards information is sent cell phone text as a child.     </vt:lpstr>
      <vt:lpstr> 1. Light on / off  2. Television turn on / off  3. Too close to watch the television(Automatically turn off)  4. Tizen application system </vt:lpstr>
      <vt:lpstr>Demo – 1. Light on/off</vt:lpstr>
      <vt:lpstr>Demo – 2. TV on/off</vt:lpstr>
      <vt:lpstr>Demo – 3. Too close to watch TV</vt:lpstr>
      <vt:lpstr>Demo – 4. Tizen application</vt:lpstr>
      <vt:lpstr>PowerPoint 프레젠테이션</vt:lpstr>
      <vt:lpstr>PowerPoint 프레젠테이션</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dc:title>
  <dc:creator>1</dc:creator>
  <cp:lastModifiedBy>ajou</cp:lastModifiedBy>
  <cp:revision>80</cp:revision>
  <cp:lastPrinted>2015-12-07T05:41:45Z</cp:lastPrinted>
  <dcterms:created xsi:type="dcterms:W3CDTF">2013-08-14T12:15:59Z</dcterms:created>
  <dcterms:modified xsi:type="dcterms:W3CDTF">2015-12-08T00:59:44Z</dcterms:modified>
</cp:coreProperties>
</file>